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</p:sldMasterIdLst>
  <p:notesMasterIdLst>
    <p:notesMasterId r:id="rId18"/>
  </p:notesMasterIdLst>
  <p:sldIdLst>
    <p:sldId id="266" r:id="rId5"/>
    <p:sldId id="276" r:id="rId6"/>
    <p:sldId id="270" r:id="rId7"/>
    <p:sldId id="288" r:id="rId8"/>
    <p:sldId id="282" r:id="rId9"/>
    <p:sldId id="283" r:id="rId10"/>
    <p:sldId id="268" r:id="rId11"/>
    <p:sldId id="281" r:id="rId12"/>
    <p:sldId id="284" r:id="rId13"/>
    <p:sldId id="285" r:id="rId14"/>
    <p:sldId id="286" r:id="rId15"/>
    <p:sldId id="287" r:id="rId16"/>
    <p:sldId id="27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0457738-EF45-60E6-A038-59C867270E85}" name="Jenny Luckett" initials="JL" userId="S::jenny.luckett@communities.gov.uk::fa779b83-6afb-4b44-9e6b-25b8e838da30" providerId="AD"/>
  <p188:author id="{DABCFD57-C3D5-11A5-0482-AABBE4F4952F}" name="Amy Price" initials="AP" userId="S::Amy.Price@communities.gov.uk::177d5dda-8153-4b5f-bb37-10bd9b204b98" providerId="AD"/>
  <p188:author id="{FD470187-3D4E-93C1-3171-5831721FC0AA}" name="Andrew Dimmock" initials="AD" userId="S::andrew.dimmock@communities.gov.uk::e2d8e567-2c58-4308-b474-3e00722b3e8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1216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6CF4FF-01F3-C269-60B0-0E7CDF8D9FD4}" v="95" dt="2024-02-21T16:44:45.4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" y="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Stubbs" userId="S::emma.stubbs@communities.gov.uk::2c83ba57-369d-42c1-87bf-b0fcfd5cd503" providerId="AD" clId="Web-{2C6CF4FF-01F3-C269-60B0-0E7CDF8D9FD4}"/>
    <pc:docChg chg="modSld">
      <pc:chgData name="Emma Stubbs" userId="S::emma.stubbs@communities.gov.uk::2c83ba57-369d-42c1-87bf-b0fcfd5cd503" providerId="AD" clId="Web-{2C6CF4FF-01F3-C269-60B0-0E7CDF8D9FD4}" dt="2024-02-21T16:44:40.700" v="45" actId="20577"/>
      <pc:docMkLst>
        <pc:docMk/>
      </pc:docMkLst>
      <pc:sldChg chg="delCm">
        <pc:chgData name="Emma Stubbs" userId="S::emma.stubbs@communities.gov.uk::2c83ba57-369d-42c1-87bf-b0fcfd5cd503" providerId="AD" clId="Web-{2C6CF4FF-01F3-C269-60B0-0E7CDF8D9FD4}" dt="2024-02-21T16:43:23.400" v="0"/>
        <pc:sldMkLst>
          <pc:docMk/>
          <pc:sldMk cId="187973407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Emma Stubbs" userId="S::emma.stubbs@communities.gov.uk::2c83ba57-369d-42c1-87bf-b0fcfd5cd503" providerId="AD" clId="Web-{2C6CF4FF-01F3-C269-60B0-0E7CDF8D9FD4}" dt="2024-02-21T16:43:23.400" v="0"/>
              <pc2:cmMkLst xmlns:pc2="http://schemas.microsoft.com/office/powerpoint/2019/9/main/command">
                <pc:docMk/>
                <pc:sldMk cId="187973407" sldId="268"/>
                <pc2:cmMk id="{2D0A9AED-333B-40CA-9438-C3233887379D}"/>
              </pc2:cmMkLst>
            </pc226:cmChg>
          </p:ext>
        </pc:extLst>
      </pc:sldChg>
      <pc:sldChg chg="modSp">
        <pc:chgData name="Emma Stubbs" userId="S::emma.stubbs@communities.gov.uk::2c83ba57-369d-42c1-87bf-b0fcfd5cd503" providerId="AD" clId="Web-{2C6CF4FF-01F3-C269-60B0-0E7CDF8D9FD4}" dt="2024-02-21T16:44:02.901" v="36" actId="20577"/>
        <pc:sldMkLst>
          <pc:docMk/>
          <pc:sldMk cId="1563954353" sldId="270"/>
        </pc:sldMkLst>
        <pc:spChg chg="mod">
          <ac:chgData name="Emma Stubbs" userId="S::emma.stubbs@communities.gov.uk::2c83ba57-369d-42c1-87bf-b0fcfd5cd503" providerId="AD" clId="Web-{2C6CF4FF-01F3-C269-60B0-0E7CDF8D9FD4}" dt="2024-02-21T16:44:02.901" v="36" actId="20577"/>
          <ac:spMkLst>
            <pc:docMk/>
            <pc:sldMk cId="1563954353" sldId="270"/>
            <ac:spMk id="16" creationId="{B5692F51-EEF5-2D9E-6D03-2ABAABC547B1}"/>
          </ac:spMkLst>
        </pc:spChg>
      </pc:sldChg>
      <pc:sldChg chg="modSp">
        <pc:chgData name="Emma Stubbs" userId="S::emma.stubbs@communities.gov.uk::2c83ba57-369d-42c1-87bf-b0fcfd5cd503" providerId="AD" clId="Web-{2C6CF4FF-01F3-C269-60B0-0E7CDF8D9FD4}" dt="2024-02-21T16:43:45.338" v="17" actId="20577"/>
        <pc:sldMkLst>
          <pc:docMk/>
          <pc:sldMk cId="2942643091" sldId="284"/>
        </pc:sldMkLst>
        <pc:spChg chg="mod">
          <ac:chgData name="Emma Stubbs" userId="S::emma.stubbs@communities.gov.uk::2c83ba57-369d-42c1-87bf-b0fcfd5cd503" providerId="AD" clId="Web-{2C6CF4FF-01F3-C269-60B0-0E7CDF8D9FD4}" dt="2024-02-21T16:43:45.338" v="17" actId="20577"/>
          <ac:spMkLst>
            <pc:docMk/>
            <pc:sldMk cId="2942643091" sldId="284"/>
            <ac:spMk id="16" creationId="{B5692F51-EEF5-2D9E-6D03-2ABAABC547B1}"/>
          </ac:spMkLst>
        </pc:spChg>
      </pc:sldChg>
      <pc:sldChg chg="modSp">
        <pc:chgData name="Emma Stubbs" userId="S::emma.stubbs@communities.gov.uk::2c83ba57-369d-42c1-87bf-b0fcfd5cd503" providerId="AD" clId="Web-{2C6CF4FF-01F3-C269-60B0-0E7CDF8D9FD4}" dt="2024-02-21T16:44:40.700" v="45" actId="20577"/>
        <pc:sldMkLst>
          <pc:docMk/>
          <pc:sldMk cId="1270341295" sldId="286"/>
        </pc:sldMkLst>
        <pc:spChg chg="mod">
          <ac:chgData name="Emma Stubbs" userId="S::emma.stubbs@communities.gov.uk::2c83ba57-369d-42c1-87bf-b0fcfd5cd503" providerId="AD" clId="Web-{2C6CF4FF-01F3-C269-60B0-0E7CDF8D9FD4}" dt="2024-02-21T16:44:40.700" v="45" actId="20577"/>
          <ac:spMkLst>
            <pc:docMk/>
            <pc:sldMk cId="1270341295" sldId="286"/>
            <ac:spMk id="16" creationId="{B5692F51-EEF5-2D9E-6D03-2ABAABC547B1}"/>
          </ac:spMkLst>
        </pc:spChg>
      </pc:sldChg>
    </pc:docChg>
  </pc:docChgLst>
  <pc:docChgLst>
    <pc:chgData name="Amy Price" userId="177d5dda-8153-4b5f-bb37-10bd9b204b98" providerId="ADAL" clId="{53C1C2B6-E096-430A-9E73-CA3EC912A1BF}"/>
    <pc:docChg chg="custSel modSld sldOrd">
      <pc:chgData name="Amy Price" userId="177d5dda-8153-4b5f-bb37-10bd9b204b98" providerId="ADAL" clId="{53C1C2B6-E096-430A-9E73-CA3EC912A1BF}" dt="2024-02-21T16:23:27.163" v="458" actId="20577"/>
      <pc:docMkLst>
        <pc:docMk/>
      </pc:docMkLst>
      <pc:sldChg chg="modSp mod">
        <pc:chgData name="Amy Price" userId="177d5dda-8153-4b5f-bb37-10bd9b204b98" providerId="ADAL" clId="{53C1C2B6-E096-430A-9E73-CA3EC912A1BF}" dt="2024-02-21T16:08:09.273" v="146" actId="20577"/>
        <pc:sldMkLst>
          <pc:docMk/>
          <pc:sldMk cId="1228426586" sldId="266"/>
        </pc:sldMkLst>
        <pc:spChg chg="mod">
          <ac:chgData name="Amy Price" userId="177d5dda-8153-4b5f-bb37-10bd9b204b98" providerId="ADAL" clId="{53C1C2B6-E096-430A-9E73-CA3EC912A1BF}" dt="2024-02-21T16:08:09.273" v="146" actId="20577"/>
          <ac:spMkLst>
            <pc:docMk/>
            <pc:sldMk cId="1228426586" sldId="266"/>
            <ac:spMk id="3" creationId="{0571D059-5C8B-7DF0-04B8-D959E5DD8FF3}"/>
          </ac:spMkLst>
        </pc:spChg>
      </pc:sldChg>
      <pc:sldChg chg="modSp mod">
        <pc:chgData name="Amy Price" userId="177d5dda-8153-4b5f-bb37-10bd9b204b98" providerId="ADAL" clId="{53C1C2B6-E096-430A-9E73-CA3EC912A1BF}" dt="2024-02-21T16:12:24.460" v="235" actId="20577"/>
        <pc:sldMkLst>
          <pc:docMk/>
          <pc:sldMk cId="187973407" sldId="268"/>
        </pc:sldMkLst>
        <pc:spChg chg="mod">
          <ac:chgData name="Amy Price" userId="177d5dda-8153-4b5f-bb37-10bd9b204b98" providerId="ADAL" clId="{53C1C2B6-E096-430A-9E73-CA3EC912A1BF}" dt="2024-02-21T16:12:24.460" v="235" actId="20577"/>
          <ac:spMkLst>
            <pc:docMk/>
            <pc:sldMk cId="187973407" sldId="268"/>
            <ac:spMk id="4" creationId="{04C6FFC8-78CC-1418-70B2-26F4347C3299}"/>
          </ac:spMkLst>
        </pc:spChg>
        <pc:spChg chg="mod">
          <ac:chgData name="Amy Price" userId="177d5dda-8153-4b5f-bb37-10bd9b204b98" providerId="ADAL" clId="{53C1C2B6-E096-430A-9E73-CA3EC912A1BF}" dt="2024-02-21T15:39:19.130" v="102" actId="20577"/>
          <ac:spMkLst>
            <pc:docMk/>
            <pc:sldMk cId="187973407" sldId="268"/>
            <ac:spMk id="19" creationId="{9D572F95-F246-6337-A155-8CA150F72CBE}"/>
          </ac:spMkLst>
        </pc:spChg>
      </pc:sldChg>
      <pc:sldChg chg="ord">
        <pc:chgData name="Amy Price" userId="177d5dda-8153-4b5f-bb37-10bd9b204b98" providerId="ADAL" clId="{53C1C2B6-E096-430A-9E73-CA3EC912A1BF}" dt="2024-02-21T16:13:30.635" v="237"/>
        <pc:sldMkLst>
          <pc:docMk/>
          <pc:sldMk cId="586101987" sldId="282"/>
        </pc:sldMkLst>
      </pc:sldChg>
      <pc:sldChg chg="ord">
        <pc:chgData name="Amy Price" userId="177d5dda-8153-4b5f-bb37-10bd9b204b98" providerId="ADAL" clId="{53C1C2B6-E096-430A-9E73-CA3EC912A1BF}" dt="2024-02-21T16:13:34.717" v="239"/>
        <pc:sldMkLst>
          <pc:docMk/>
          <pc:sldMk cId="2121015526" sldId="283"/>
        </pc:sldMkLst>
      </pc:sldChg>
      <pc:sldChg chg="modSp mod">
        <pc:chgData name="Amy Price" userId="177d5dda-8153-4b5f-bb37-10bd9b204b98" providerId="ADAL" clId="{53C1C2B6-E096-430A-9E73-CA3EC912A1BF}" dt="2024-02-21T16:23:27.163" v="458" actId="20577"/>
        <pc:sldMkLst>
          <pc:docMk/>
          <pc:sldMk cId="2942643091" sldId="284"/>
        </pc:sldMkLst>
        <pc:spChg chg="mod">
          <ac:chgData name="Amy Price" userId="177d5dda-8153-4b5f-bb37-10bd9b204b98" providerId="ADAL" clId="{53C1C2B6-E096-430A-9E73-CA3EC912A1BF}" dt="2024-02-21T16:23:27.163" v="458" actId="20577"/>
          <ac:spMkLst>
            <pc:docMk/>
            <pc:sldMk cId="2942643091" sldId="284"/>
            <ac:spMk id="16" creationId="{B5692F51-EEF5-2D9E-6D03-2ABAABC547B1}"/>
          </ac:spMkLst>
        </pc:spChg>
      </pc:sldChg>
      <pc:sldChg chg="modSp mod">
        <pc:chgData name="Amy Price" userId="177d5dda-8153-4b5f-bb37-10bd9b204b98" providerId="ADAL" clId="{53C1C2B6-E096-430A-9E73-CA3EC912A1BF}" dt="2024-02-21T16:21:10.675" v="452" actId="20577"/>
        <pc:sldMkLst>
          <pc:docMk/>
          <pc:sldMk cId="1270341295" sldId="286"/>
        </pc:sldMkLst>
        <pc:spChg chg="mod">
          <ac:chgData name="Amy Price" userId="177d5dda-8153-4b5f-bb37-10bd9b204b98" providerId="ADAL" clId="{53C1C2B6-E096-430A-9E73-CA3EC912A1BF}" dt="2024-02-21T16:21:10.675" v="452" actId="20577"/>
          <ac:spMkLst>
            <pc:docMk/>
            <pc:sldMk cId="1270341295" sldId="286"/>
            <ac:spMk id="16" creationId="{B5692F51-EEF5-2D9E-6D03-2ABAABC547B1}"/>
          </ac:spMkLst>
        </pc:spChg>
      </pc:sldChg>
      <pc:sldChg chg="modSp mod">
        <pc:chgData name="Amy Price" userId="177d5dda-8153-4b5f-bb37-10bd9b204b98" providerId="ADAL" clId="{53C1C2B6-E096-430A-9E73-CA3EC912A1BF}" dt="2024-02-21T16:21:35.036" v="454" actId="14100"/>
        <pc:sldMkLst>
          <pc:docMk/>
          <pc:sldMk cId="1682496211" sldId="287"/>
        </pc:sldMkLst>
        <pc:spChg chg="mod">
          <ac:chgData name="Amy Price" userId="177d5dda-8153-4b5f-bb37-10bd9b204b98" providerId="ADAL" clId="{53C1C2B6-E096-430A-9E73-CA3EC912A1BF}" dt="2024-02-21T16:21:35.036" v="454" actId="14100"/>
          <ac:spMkLst>
            <pc:docMk/>
            <pc:sldMk cId="1682496211" sldId="287"/>
            <ac:spMk id="8" creationId="{A7FBD21C-2109-B60D-FDF3-7EE9484DC04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B0F88-AE9A-4C54-8E20-52AF2A55CAC0}" type="datetimeFigureOut">
              <a:rPr lang="en-GB" smtClean="0"/>
              <a:t>21/02/2024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B5F3E-9433-4D4B-8703-99BBF0C656F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1742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GB" dirty="0"/>
              <a:t>The Act does not cover:</a:t>
            </a:r>
          </a:p>
          <a:p>
            <a:pPr>
              <a:buClr>
                <a:srgbClr val="FF0000"/>
              </a:buClr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Retirement housing (i.e. without care and support)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Care homes.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CB5F3E-9433-4D4B-8703-99BBF0C656F6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063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C1FACE47-F6D2-0D64-7C6A-DCC3570C87CD}"/>
              </a:ext>
            </a:extLst>
          </p:cNvPr>
          <p:cNvSpPr txBox="1"/>
          <p:nvPr userDrawn="1"/>
        </p:nvSpPr>
        <p:spPr>
          <a:xfrm>
            <a:off x="260350" y="6261100"/>
            <a:ext cx="1397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Team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4D2C6F-F202-167F-BAF7-FEA2CA5F3877}"/>
              </a:ext>
            </a:extLst>
          </p:cNvPr>
          <p:cNvSpPr txBox="1"/>
          <p:nvPr userDrawn="1"/>
        </p:nvSpPr>
        <p:spPr>
          <a:xfrm>
            <a:off x="10534650" y="6261100"/>
            <a:ext cx="1397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GB" dirty="0">
                <a:solidFill>
                  <a:schemeClr val="bg1"/>
                </a:solidFill>
              </a:rPr>
              <a:t>Date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CFBEC2-927F-C516-8706-3608842F1B26}"/>
              </a:ext>
            </a:extLst>
          </p:cNvPr>
          <p:cNvSpPr txBox="1"/>
          <p:nvPr userDrawn="1"/>
        </p:nvSpPr>
        <p:spPr>
          <a:xfrm>
            <a:off x="5127625" y="6261100"/>
            <a:ext cx="19367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Sensitivity marking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BA86227-5C0F-81C0-0265-714993E6D98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1394624"/>
            <a:ext cx="12192000" cy="5463376"/>
          </a:xfrm>
          <a:prstGeom prst="rect">
            <a:avLst/>
          </a:prstGeom>
          <a:solidFill>
            <a:srgbClr val="0121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itle Placeholder 2">
            <a:extLst>
              <a:ext uri="{FF2B5EF4-FFF2-40B4-BE49-F238E27FC236}">
                <a16:creationId xmlns:a16="http://schemas.microsoft.com/office/drawing/2014/main" id="{C5D17A20-EF02-88BA-B0D8-AEC31AF2FA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0899" y="3146424"/>
            <a:ext cx="7946728" cy="9900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6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</a:t>
            </a:r>
            <a:endParaRPr lang="en-GB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24EF032-67A5-383B-A2F6-164155C82D4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20899" y="4306692"/>
            <a:ext cx="7946728" cy="64301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Team – X Month 2023</a:t>
            </a:r>
          </a:p>
        </p:txBody>
      </p:sp>
      <p:sp>
        <p:nvSpPr>
          <p:cNvPr id="2" name="Text Placeholder 16">
            <a:extLst>
              <a:ext uri="{FF2B5EF4-FFF2-40B4-BE49-F238E27FC236}">
                <a16:creationId xmlns:a16="http://schemas.microsoft.com/office/drawing/2014/main" id="{DB64379C-3501-52EE-E253-C5E4C9A989F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5969" y="6574822"/>
            <a:ext cx="3040062" cy="2275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5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SENSITIVITY MARKING</a:t>
            </a:r>
          </a:p>
        </p:txBody>
      </p:sp>
    </p:spTree>
    <p:extLst>
      <p:ext uri="{BB962C8B-B14F-4D97-AF65-F5344CB8AC3E}">
        <p14:creationId xmlns:p14="http://schemas.microsoft.com/office/powerpoint/2010/main" val="2885662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2">
            <a:extLst>
              <a:ext uri="{FF2B5EF4-FFF2-40B4-BE49-F238E27FC236}">
                <a16:creationId xmlns:a16="http://schemas.microsoft.com/office/drawing/2014/main" id="{C3738235-D9CB-90F0-F068-84EC4DA07F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0455" y="391006"/>
            <a:ext cx="6565261" cy="6150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Introduction</a:t>
            </a:r>
            <a:endParaRPr lang="en-GB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1F40009-294C-9F96-7027-49A186656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0468" y="6503939"/>
            <a:ext cx="514350" cy="36933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16D7591-1A0A-4FF5-9247-8C166AD5C24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16">
            <a:extLst>
              <a:ext uri="{FF2B5EF4-FFF2-40B4-BE49-F238E27FC236}">
                <a16:creationId xmlns:a16="http://schemas.microsoft.com/office/drawing/2014/main" id="{BA356811-6728-85F8-5A4D-E8530D28B65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5969" y="6574822"/>
            <a:ext cx="3040062" cy="2275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5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SENSITIVITY MARKING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731024-AFF6-56D4-C26A-8047B50A42FF}"/>
              </a:ext>
            </a:extLst>
          </p:cNvPr>
          <p:cNvSpPr/>
          <p:nvPr userDrawn="1"/>
        </p:nvSpPr>
        <p:spPr>
          <a:xfrm>
            <a:off x="188233" y="1442523"/>
            <a:ext cx="11617483" cy="45719"/>
          </a:xfrm>
          <a:prstGeom prst="rect">
            <a:avLst/>
          </a:prstGeom>
          <a:solidFill>
            <a:srgbClr val="0121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C156E772-C6F9-9BBD-6DFC-3AD17BFFA15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8232" y="1022681"/>
            <a:ext cx="11617483" cy="397914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Insert purpose of this slide pack </a:t>
            </a:r>
          </a:p>
        </p:txBody>
      </p:sp>
    </p:spTree>
    <p:extLst>
      <p:ext uri="{BB962C8B-B14F-4D97-AF65-F5344CB8AC3E}">
        <p14:creationId xmlns:p14="http://schemas.microsoft.com/office/powerpoint/2010/main" val="964300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2">
            <a:extLst>
              <a:ext uri="{FF2B5EF4-FFF2-40B4-BE49-F238E27FC236}">
                <a16:creationId xmlns:a16="http://schemas.microsoft.com/office/drawing/2014/main" id="{C3738235-D9CB-90F0-F068-84EC4DA07F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0455" y="391006"/>
            <a:ext cx="6565261" cy="6150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Title of slide</a:t>
            </a:r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ED97090-DF42-6354-C95F-CBFDB4CD68D7}"/>
              </a:ext>
            </a:extLst>
          </p:cNvPr>
          <p:cNvSpPr/>
          <p:nvPr userDrawn="1"/>
        </p:nvSpPr>
        <p:spPr>
          <a:xfrm>
            <a:off x="188233" y="1442523"/>
            <a:ext cx="11617483" cy="45719"/>
          </a:xfrm>
          <a:prstGeom prst="rect">
            <a:avLst/>
          </a:prstGeom>
          <a:solidFill>
            <a:srgbClr val="0121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1F40009-294C-9F96-7027-49A186656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0468" y="6503939"/>
            <a:ext cx="514350" cy="36933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16D7591-1A0A-4FF5-9247-8C166AD5C24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937EEEFF-273F-2D74-936D-856ACADAE31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8232" y="1022681"/>
            <a:ext cx="11617483" cy="397914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One line summary of slide / key takeaway </a:t>
            </a:r>
          </a:p>
        </p:txBody>
      </p:sp>
      <p:sp>
        <p:nvSpPr>
          <p:cNvPr id="4" name="Text Placeholder 16">
            <a:extLst>
              <a:ext uri="{FF2B5EF4-FFF2-40B4-BE49-F238E27FC236}">
                <a16:creationId xmlns:a16="http://schemas.microsoft.com/office/drawing/2014/main" id="{60C5B8BF-6AB7-789B-DA01-C1B0ECA57E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5969" y="6574822"/>
            <a:ext cx="3040062" cy="2275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5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SENSITIVITY MARKING</a:t>
            </a:r>
          </a:p>
        </p:txBody>
      </p:sp>
    </p:spTree>
    <p:extLst>
      <p:ext uri="{BB962C8B-B14F-4D97-AF65-F5344CB8AC3E}">
        <p14:creationId xmlns:p14="http://schemas.microsoft.com/office/powerpoint/2010/main" val="1142916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8F13215-DF3F-84FC-181D-28AAC5B966BB}"/>
              </a:ext>
            </a:extLst>
          </p:cNvPr>
          <p:cNvSpPr>
            <a:spLocks/>
          </p:cNvSpPr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121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Title Placeholder 2">
            <a:extLst>
              <a:ext uri="{FF2B5EF4-FFF2-40B4-BE49-F238E27FC236}">
                <a16:creationId xmlns:a16="http://schemas.microsoft.com/office/drawing/2014/main" id="{F88113C1-AB65-D428-899B-545C227EDD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68607" y="2530198"/>
            <a:ext cx="7946728" cy="9900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Part X</a:t>
            </a:r>
            <a:endParaRPr lang="en-GB"/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id="{67461119-E326-F41A-C3F7-6F60F032563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68607" y="3690466"/>
            <a:ext cx="7946728" cy="64301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of section</a:t>
            </a:r>
          </a:p>
        </p:txBody>
      </p:sp>
      <p:sp>
        <p:nvSpPr>
          <p:cNvPr id="4" name="Text Placeholder 16">
            <a:extLst>
              <a:ext uri="{FF2B5EF4-FFF2-40B4-BE49-F238E27FC236}">
                <a16:creationId xmlns:a16="http://schemas.microsoft.com/office/drawing/2014/main" id="{4B0C072B-F980-9027-EC1E-B07D8B88079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5969" y="6574822"/>
            <a:ext cx="3040062" cy="2275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5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SENSITIVITY MARKING</a:t>
            </a:r>
          </a:p>
        </p:txBody>
      </p:sp>
    </p:spTree>
    <p:extLst>
      <p:ext uri="{BB962C8B-B14F-4D97-AF65-F5344CB8AC3E}">
        <p14:creationId xmlns:p14="http://schemas.microsoft.com/office/powerpoint/2010/main" val="2333325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nex 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5E6339-C848-9BC8-4C4C-0A4049686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0468" y="6503939"/>
            <a:ext cx="514350" cy="36933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16D7591-1A0A-4FF5-9247-8C166AD5C24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C915F09-36C5-271F-BFA7-C97BD55487F9}"/>
              </a:ext>
            </a:extLst>
          </p:cNvPr>
          <p:cNvSpPr/>
          <p:nvPr userDrawn="1"/>
        </p:nvSpPr>
        <p:spPr>
          <a:xfrm>
            <a:off x="0" y="1394624"/>
            <a:ext cx="12192000" cy="54633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Title Placeholder 2">
            <a:extLst>
              <a:ext uri="{FF2B5EF4-FFF2-40B4-BE49-F238E27FC236}">
                <a16:creationId xmlns:a16="http://schemas.microsoft.com/office/drawing/2014/main" id="{2A23A288-F8D6-FABD-B325-46D011D46C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0899" y="3146424"/>
            <a:ext cx="7946728" cy="9900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Annex X</a:t>
            </a:r>
            <a:endParaRPr lang="en-GB"/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B0DC00DB-A5B7-CBCD-9E2C-25EEE62C4E3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20899" y="4306692"/>
            <a:ext cx="7946728" cy="64301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 of annex</a:t>
            </a:r>
          </a:p>
        </p:txBody>
      </p:sp>
      <p:sp>
        <p:nvSpPr>
          <p:cNvPr id="4" name="Text Placeholder 16">
            <a:extLst>
              <a:ext uri="{FF2B5EF4-FFF2-40B4-BE49-F238E27FC236}">
                <a16:creationId xmlns:a16="http://schemas.microsoft.com/office/drawing/2014/main" id="{F8BBD535-0C6E-8E47-0D16-91CDFAB8AA7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5969" y="6574822"/>
            <a:ext cx="3040062" cy="2275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50" i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SENSITIVITY MARKING</a:t>
            </a:r>
          </a:p>
        </p:txBody>
      </p:sp>
    </p:spTree>
    <p:extLst>
      <p:ext uri="{BB962C8B-B14F-4D97-AF65-F5344CB8AC3E}">
        <p14:creationId xmlns:p14="http://schemas.microsoft.com/office/powerpoint/2010/main" val="365946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B1FDC9A-7C76-9AD8-36E3-C3DBC4E2D17E}"/>
              </a:ext>
            </a:extLst>
          </p:cNvPr>
          <p:cNvSpPr/>
          <p:nvPr userDrawn="1"/>
        </p:nvSpPr>
        <p:spPr>
          <a:xfrm>
            <a:off x="120650" y="44450"/>
            <a:ext cx="3206750" cy="1212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6" name="Google Shape;456;p43">
            <a:extLst>
              <a:ext uri="{FF2B5EF4-FFF2-40B4-BE49-F238E27FC236}">
                <a16:creationId xmlns:a16="http://schemas.microsoft.com/office/drawing/2014/main" id="{F1EF1D69-4947-EC86-F624-218161058361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4409216" y="2047875"/>
            <a:ext cx="3373568" cy="2762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6416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A4A93F3-4D56-B2DC-E72C-ABF1FA10EDF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225678" y="173007"/>
            <a:ext cx="2715297" cy="81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144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0" r:id="rId2"/>
    <p:sldLayoutId id="2147483652" r:id="rId3"/>
    <p:sldLayoutId id="2147483659" r:id="rId4"/>
    <p:sldLayoutId id="2147483658" r:id="rId5"/>
    <p:sldLayoutId id="2147483661" r:id="rId6"/>
  </p:sldLayoutIdLs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12169"/>
          </a:solidFill>
          <a:latin typeface="Helvetica Neue" panose="0200050300000002000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supportedhousingoversight@levellingup.gov.uk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ECC16-FF9B-9A6B-E6F5-8ABE4C9E7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99" y="3146424"/>
            <a:ext cx="7946728" cy="2131909"/>
          </a:xfrm>
        </p:spPr>
        <p:txBody>
          <a:bodyPr/>
          <a:lstStyle/>
          <a:p>
            <a:r>
              <a:rPr lang="en-GB" sz="4000" dirty="0"/>
              <a:t>The Supported Housing (Regulatory Oversight) Act 2023</a:t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71D059-5C8B-7DF0-04B8-D959E5DD8F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20899" y="4823871"/>
            <a:ext cx="7946728" cy="711808"/>
          </a:xfrm>
        </p:spPr>
        <p:txBody>
          <a:bodyPr/>
          <a:lstStyle/>
          <a:p>
            <a:r>
              <a:rPr lang="en-GB" dirty="0"/>
              <a:t>DLUHC – City of Wolverhampton Council - February 2024</a:t>
            </a:r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8434520E-BC76-87FE-2681-C645F5431D4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5969" y="6574822"/>
            <a:ext cx="3040062" cy="2275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5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OFFICIAL - SENSITIVE</a:t>
            </a:r>
          </a:p>
        </p:txBody>
      </p:sp>
    </p:spTree>
    <p:extLst>
      <p:ext uri="{BB962C8B-B14F-4D97-AF65-F5344CB8AC3E}">
        <p14:creationId xmlns:p14="http://schemas.microsoft.com/office/powerpoint/2010/main" val="1228426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BD07E-3032-9273-186D-C8DFF6035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>
                <a:latin typeface="+mn-lt"/>
                <a:ea typeface="+mn-ea"/>
                <a:cs typeface="Arial"/>
              </a:rPr>
              <a:t>What should strategies include?  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9B590FF-2D53-477A-E05C-8B9B3BAE1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7591-1A0A-4FF5-9247-8C166AD5C249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F7661C-2552-209F-8FB5-D91FB2B97F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Key points for Local Authorities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6CE1099-C8AE-2256-5F05-29B6C459BD8B}"/>
              </a:ext>
            </a:extLst>
          </p:cNvPr>
          <p:cNvSpPr/>
          <p:nvPr/>
        </p:nvSpPr>
        <p:spPr>
          <a:xfrm>
            <a:off x="561474" y="1817849"/>
            <a:ext cx="4366430" cy="3860192"/>
          </a:xfrm>
          <a:prstGeom prst="roundRect">
            <a:avLst/>
          </a:prstGeom>
          <a:noFill/>
          <a:ln w="28575">
            <a:solidFill>
              <a:srgbClr val="0121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689606-2F80-E592-3AB4-A9F8E4D59E72}"/>
              </a:ext>
            </a:extLst>
          </p:cNvPr>
          <p:cNvSpPr txBox="1"/>
          <p:nvPr/>
        </p:nvSpPr>
        <p:spPr>
          <a:xfrm>
            <a:off x="811282" y="2085540"/>
            <a:ext cx="4001638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b="1" dirty="0"/>
              <a:t>Needs Assessment: </a:t>
            </a:r>
          </a:p>
          <a:p>
            <a:pPr>
              <a:spcAft>
                <a:spcPts val="600"/>
              </a:spcAft>
            </a:pPr>
            <a:r>
              <a:rPr lang="en-GB" sz="1600" u="sng" dirty="0"/>
              <a:t>Review of existing supply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Number of households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Type of provision (e.g. client group, service type, tenure etc)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Unmet need</a:t>
            </a:r>
          </a:p>
          <a:p>
            <a:pPr>
              <a:spcAft>
                <a:spcPts val="600"/>
              </a:spcAft>
            </a:pPr>
            <a:endParaRPr lang="en-GB" sz="1600" dirty="0"/>
          </a:p>
          <a:p>
            <a:pPr>
              <a:spcAft>
                <a:spcPts val="600"/>
              </a:spcAft>
            </a:pPr>
            <a:r>
              <a:rPr lang="en-GB" sz="1600" u="sng" dirty="0"/>
              <a:t>Demand projections (5 years +)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Number of households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Type of provision </a:t>
            </a:r>
          </a:p>
          <a:p>
            <a:pPr>
              <a:spcAft>
                <a:spcPts val="600"/>
              </a:spcAft>
            </a:pPr>
            <a:endParaRPr lang="en-GB" sz="1400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B8605C3D-1C20-E6DD-76C7-888479078750}"/>
              </a:ext>
            </a:extLst>
          </p:cNvPr>
          <p:cNvSpPr/>
          <p:nvPr/>
        </p:nvSpPr>
        <p:spPr>
          <a:xfrm>
            <a:off x="6096000" y="2414673"/>
            <a:ext cx="5216275" cy="2672019"/>
          </a:xfrm>
          <a:prstGeom prst="roundRect">
            <a:avLst/>
          </a:prstGeom>
          <a:noFill/>
          <a:ln w="28575">
            <a:solidFill>
              <a:srgbClr val="0121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D572F95-F246-6337-A155-8CA150F72CBE}"/>
              </a:ext>
            </a:extLst>
          </p:cNvPr>
          <p:cNvSpPr txBox="1"/>
          <p:nvPr/>
        </p:nvSpPr>
        <p:spPr>
          <a:xfrm>
            <a:off x="6340570" y="3115530"/>
            <a:ext cx="4971705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u="sng" dirty="0"/>
              <a:t>Delivery Plan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Homes in development/estimated delivery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Plan to meet identified need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Move on pathways (where applicable) </a:t>
            </a:r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7E5CE4E7-5F43-165E-E77B-919FAF2DB5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5969" y="6574822"/>
            <a:ext cx="3040062" cy="2275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5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OFFICIAL - SENSITIVE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DD7A19A-1644-77E2-431D-9CCC6C8C1BED}"/>
              </a:ext>
            </a:extLst>
          </p:cNvPr>
          <p:cNvSpPr/>
          <p:nvPr/>
        </p:nvSpPr>
        <p:spPr>
          <a:xfrm flipV="1">
            <a:off x="561474" y="5910455"/>
            <a:ext cx="10750802" cy="593484"/>
          </a:xfrm>
          <a:prstGeom prst="roundRect">
            <a:avLst/>
          </a:prstGeom>
          <a:noFill/>
          <a:ln w="28575">
            <a:solidFill>
              <a:srgbClr val="0121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9A46C5-8FF4-5CB9-2881-2A3FEA998F44}"/>
              </a:ext>
            </a:extLst>
          </p:cNvPr>
          <p:cNvSpPr txBox="1"/>
          <p:nvPr/>
        </p:nvSpPr>
        <p:spPr>
          <a:xfrm>
            <a:off x="658117" y="5945732"/>
            <a:ext cx="105575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ea typeface="+mn-lt"/>
                <a:cs typeface="+mn-lt"/>
              </a:rPr>
              <a:t>The consultation will set out more detail and seeks views on what else should be included in the strategies as a minimum. </a:t>
            </a:r>
          </a:p>
          <a:p>
            <a:endParaRPr lang="en-GB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GB" dirty="0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6250DFE6-1830-89D8-DEF9-EB858935D330}"/>
              </a:ext>
            </a:extLst>
          </p:cNvPr>
          <p:cNvSpPr/>
          <p:nvPr/>
        </p:nvSpPr>
        <p:spPr>
          <a:xfrm>
            <a:off x="5057490" y="3574467"/>
            <a:ext cx="923525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5402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4CCE5-79F7-C34F-5B45-09A4AB8D2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43" y="391006"/>
            <a:ext cx="7020173" cy="615059"/>
          </a:xfrm>
        </p:spPr>
        <p:txBody>
          <a:bodyPr>
            <a:normAutofit/>
          </a:bodyPr>
          <a:lstStyle/>
          <a:p>
            <a:r>
              <a:rPr lang="en-GB" sz="2800" dirty="0">
                <a:effectLst/>
                <a:latin typeface="+mj-lt"/>
                <a:ea typeface="Arial" panose="020B0604020202020204" pitchFamily="34" charset="0"/>
                <a:cs typeface="Arial" panose="020B0604020202020204" pitchFamily="34" charset="0"/>
              </a:rPr>
              <a:t>Next steps</a:t>
            </a:r>
            <a:endParaRPr lang="en-GB" dirty="0">
              <a:latin typeface="+mj-l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B8CC2C-9CE0-7AC6-0214-1DBF20114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7591-1A0A-4FF5-9247-8C166AD5C249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015675-ABA9-1596-E5CD-D9489552BF7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8232" y="1022681"/>
            <a:ext cx="11617484" cy="397914"/>
          </a:xfrm>
        </p:spPr>
        <p:txBody>
          <a:bodyPr/>
          <a:lstStyle/>
          <a:p>
            <a:r>
              <a:rPr lang="en-GB" dirty="0"/>
              <a:t>Timeline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2C83CCE-7C06-A5E2-D54C-8379DAE9E37F}"/>
              </a:ext>
            </a:extLst>
          </p:cNvPr>
          <p:cNvSpPr/>
          <p:nvPr/>
        </p:nvSpPr>
        <p:spPr>
          <a:xfrm>
            <a:off x="306625" y="1875600"/>
            <a:ext cx="11499091" cy="4397188"/>
          </a:xfrm>
          <a:prstGeom prst="roundRect">
            <a:avLst>
              <a:gd name="adj" fmla="val 9228"/>
            </a:avLst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5692F51-EEF5-2D9E-6D03-2ABAABC547B1}"/>
              </a:ext>
            </a:extLst>
          </p:cNvPr>
          <p:cNvSpPr txBox="1"/>
          <p:nvPr/>
        </p:nvSpPr>
        <p:spPr>
          <a:xfrm>
            <a:off x="885623" y="2204719"/>
            <a:ext cx="10490960" cy="40675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/>
              <a:t>Coming soon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Formal consultation </a:t>
            </a:r>
            <a:r>
              <a:rPr lang="en-GB" sz="1800" dirty="0">
                <a:solidFill>
                  <a:srgbClr val="0B0C0C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on how the Government </a:t>
            </a:r>
            <a:r>
              <a:rPr lang="en-GB" dirty="0">
                <a:solidFill>
                  <a:srgbClr val="0B0C0C"/>
                </a:solidFill>
                <a:ea typeface="Arial" panose="020B0604020202020204" pitchFamily="34" charset="0"/>
                <a:cs typeface="Arial" panose="020B0604020202020204" pitchFamily="34" charset="0"/>
              </a:rPr>
              <a:t>intends to</a:t>
            </a:r>
            <a:r>
              <a:rPr lang="en-GB" sz="1800" dirty="0">
                <a:solidFill>
                  <a:srgbClr val="0B0C0C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implement the measures from the Act to inform the drafting of regulations and accompanying guidance. </a:t>
            </a:r>
          </a:p>
          <a:p>
            <a:endParaRPr lang="en-GB" sz="1800" dirty="0">
              <a:solidFill>
                <a:srgbClr val="0B0C0C"/>
              </a:solidFill>
              <a:effectLst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B0C0C"/>
                </a:solidFill>
                <a:ea typeface="Arial" panose="020B0604020202020204" pitchFamily="34" charset="0"/>
                <a:cs typeface="Arial" panose="020B0604020202020204" pitchFamily="34" charset="0"/>
              </a:rPr>
              <a:t>Stakeholder engagement. </a:t>
            </a:r>
            <a:endParaRPr lang="en-GB" sz="1800" dirty="0">
              <a:solidFill>
                <a:srgbClr val="0B0C0C"/>
              </a:solidFill>
              <a:effectLst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l" rtl="0" fontAlgn="base"/>
            <a:endParaRPr lang="en-GB" dirty="0">
              <a:solidFill>
                <a:srgbClr val="0B0C0C"/>
              </a:solidFill>
              <a:cs typeface="Arial" panose="020B0604020202020204" pitchFamily="34" charset="0"/>
            </a:endParaRPr>
          </a:p>
          <a:p>
            <a:pPr fontAlgn="base"/>
            <a:r>
              <a:rPr lang="en-GB" b="1" dirty="0">
                <a:solidFill>
                  <a:srgbClr val="000000"/>
                </a:solidFill>
              </a:rPr>
              <a:t>Following consultation 1 </a:t>
            </a:r>
            <a:endParaRPr lang="en-GB" dirty="0">
              <a:solidFill>
                <a:srgbClr val="000000"/>
              </a:solidFill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</a:rPr>
              <a:t>Further consultation and engagement on the draft regulations.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</a:rPr>
              <a:t>N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</a:rPr>
              <a:t>ew burdens </a:t>
            </a:r>
            <a:r>
              <a:rPr lang="en-GB" dirty="0">
                <a:solidFill>
                  <a:srgbClr val="000000"/>
                </a:solidFill>
              </a:rPr>
              <a:t>assessments 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</a:rPr>
              <a:t>to be developed in parallel</a:t>
            </a:r>
            <a:r>
              <a:rPr lang="en-US" sz="1800" b="0" i="0" dirty="0">
                <a:solidFill>
                  <a:srgbClr val="000000"/>
                </a:solidFill>
                <a:effectLst/>
              </a:rPr>
              <a:t>​.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endParaRPr lang="en-US" sz="1800" b="0" i="0" dirty="0">
              <a:solidFill>
                <a:srgbClr val="000000"/>
              </a:solidFill>
              <a:effectLst/>
            </a:endParaRPr>
          </a:p>
          <a:p>
            <a:pPr fontAlgn="base"/>
            <a:r>
              <a:rPr lang="en-GB" b="1" dirty="0">
                <a:solidFill>
                  <a:srgbClr val="000000"/>
                </a:solidFill>
              </a:rPr>
              <a:t>Likely 2025-26</a:t>
            </a:r>
            <a:r>
              <a:rPr lang="en-GB" dirty="0">
                <a:solidFill>
                  <a:srgbClr val="000000"/>
                </a:solidFill>
              </a:rPr>
              <a:t> </a:t>
            </a:r>
            <a:endParaRPr lang="en-GB" sz="1800" b="0" i="0" u="none" strike="noStrike" dirty="0">
              <a:solidFill>
                <a:srgbClr val="000000"/>
              </a:solidFill>
              <a:effectLst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</a:rPr>
              <a:t>Implementation.</a:t>
            </a:r>
            <a:endParaRPr lang="en-US" sz="1800" b="0" i="0" dirty="0">
              <a:solidFill>
                <a:srgbClr val="000000"/>
              </a:solidFill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EE80DC7-8C00-59CE-3EBC-4888145DAC6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5969" y="6574822"/>
            <a:ext cx="3040062" cy="2275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5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OFFICIAL - SENSITIVE</a:t>
            </a:r>
          </a:p>
        </p:txBody>
      </p:sp>
    </p:spTree>
    <p:extLst>
      <p:ext uri="{BB962C8B-B14F-4D97-AF65-F5344CB8AC3E}">
        <p14:creationId xmlns:p14="http://schemas.microsoft.com/office/powerpoint/2010/main" val="1270341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C63D0-BA67-86EE-32C1-9D78CD4CD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B113E1-6BA2-DB01-9B3F-62B78D85A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7591-1A0A-4FF5-9247-8C166AD5C249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CC13A9-7F8F-6006-B6CA-09FCA96F66D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95D442-232E-DC03-CF70-47837DB655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011470-2D63-8D51-B614-99804B7A7C69}"/>
              </a:ext>
            </a:extLst>
          </p:cNvPr>
          <p:cNvSpPr/>
          <p:nvPr/>
        </p:nvSpPr>
        <p:spPr>
          <a:xfrm>
            <a:off x="-99786" y="0"/>
            <a:ext cx="12192000" cy="687327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FBD21C-2109-B60D-FDF3-7EE9484DC041}"/>
              </a:ext>
            </a:extLst>
          </p:cNvPr>
          <p:cNvSpPr txBox="1"/>
          <p:nvPr/>
        </p:nvSpPr>
        <p:spPr>
          <a:xfrm>
            <a:off x="1620733" y="1938309"/>
            <a:ext cx="9286362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Thank you.</a:t>
            </a:r>
          </a:p>
          <a:p>
            <a:pPr algn="ctr"/>
            <a:r>
              <a:rPr lang="en-GB" sz="2800" b="1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GB" sz="2800" b="1" dirty="0">
                <a:solidFill>
                  <a:schemeClr val="bg1"/>
                </a:solidFill>
              </a:rPr>
              <a:t>Please send any further questions to – </a:t>
            </a:r>
            <a:r>
              <a:rPr lang="en-GB" sz="2800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supportedhousingoversight@levellingup.gov.uk</a:t>
            </a:r>
            <a:r>
              <a:rPr lang="en-GB" sz="2800" b="1" dirty="0">
                <a:solidFill>
                  <a:schemeClr val="bg1"/>
                </a:solidFill>
              </a:rPr>
              <a:t> </a:t>
            </a:r>
            <a:endParaRPr lang="en-GB" sz="2800" b="1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2496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0219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4A931-D193-898F-ACD4-F8DE14558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Context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C4AE6E-81E0-9C2A-1C34-61D223186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7591-1A0A-4FF5-9247-8C166AD5C249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F27E88-3B5E-45C4-4307-E58A83F4BB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Background to issues in the supported housing sector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301B330-C456-71A5-FFF9-91EE89C4DBAD}"/>
              </a:ext>
            </a:extLst>
          </p:cNvPr>
          <p:cNvSpPr/>
          <p:nvPr/>
        </p:nvSpPr>
        <p:spPr>
          <a:xfrm>
            <a:off x="569258" y="1810870"/>
            <a:ext cx="1686625" cy="4349422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697F36F-1D0A-C89B-3C85-CF5AE3609BAE}"/>
              </a:ext>
            </a:extLst>
          </p:cNvPr>
          <p:cNvSpPr txBox="1"/>
          <p:nvPr/>
        </p:nvSpPr>
        <p:spPr>
          <a:xfrm>
            <a:off x="3153577" y="2381517"/>
            <a:ext cx="808910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Research found major issues in the quality of supported housing in certain areas.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The Levelling Up, Housing &amp; Communities Committee found that </a:t>
            </a:r>
            <a:r>
              <a:rPr lang="en-GB" sz="2000" i="1" dirty="0"/>
              <a:t>“…unscrupulous providers make excessive profits…” </a:t>
            </a:r>
            <a:r>
              <a:rPr lang="en-GB" sz="2000" dirty="0"/>
              <a:t>in the supported housing sector.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DLUHC announced an intention to regulate the sector in March 2022.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600" dirty="0"/>
          </a:p>
        </p:txBody>
      </p:sp>
      <p:sp>
        <p:nvSpPr>
          <p:cNvPr id="16" name="Text Placeholder 16">
            <a:extLst>
              <a:ext uri="{FF2B5EF4-FFF2-40B4-BE49-F238E27FC236}">
                <a16:creationId xmlns:a16="http://schemas.microsoft.com/office/drawing/2014/main" id="{4A5065A5-6667-695C-EA49-F47C582CE2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5969" y="6574822"/>
            <a:ext cx="3040062" cy="2275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5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OFFICIAL - SENSITIVE</a:t>
            </a:r>
          </a:p>
        </p:txBody>
      </p:sp>
      <p:pic>
        <p:nvPicPr>
          <p:cNvPr id="8" name="Graphic 7" descr="Home outline">
            <a:extLst>
              <a:ext uri="{FF2B5EF4-FFF2-40B4-BE49-F238E27FC236}">
                <a16:creationId xmlns:a16="http://schemas.microsoft.com/office/drawing/2014/main" id="{2C5C1C02-C66D-882D-C5A4-8751A2CBFE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3911" y="2096911"/>
            <a:ext cx="914400" cy="914400"/>
          </a:xfrm>
          <a:prstGeom prst="rect">
            <a:avLst/>
          </a:prstGeom>
        </p:spPr>
      </p:pic>
      <p:pic>
        <p:nvPicPr>
          <p:cNvPr id="9" name="Graphic 8" descr="House outline">
            <a:extLst>
              <a:ext uri="{FF2B5EF4-FFF2-40B4-BE49-F238E27FC236}">
                <a16:creationId xmlns:a16="http://schemas.microsoft.com/office/drawing/2014/main" id="{42B2C591-A3A6-5159-14FF-1550352DB7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3911" y="3432763"/>
            <a:ext cx="914400" cy="914400"/>
          </a:xfrm>
          <a:prstGeom prst="rect">
            <a:avLst/>
          </a:prstGeom>
        </p:spPr>
      </p:pic>
      <p:pic>
        <p:nvPicPr>
          <p:cNvPr id="10" name="Graphic 9" descr="Renovation (House With Sparkles) outline">
            <a:extLst>
              <a:ext uri="{FF2B5EF4-FFF2-40B4-BE49-F238E27FC236}">
                <a16:creationId xmlns:a16="http://schemas.microsoft.com/office/drawing/2014/main" id="{31976001-B83A-ECE3-4D76-343FFAD893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53911" y="475920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840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4CCE5-79F7-C34F-5B45-09A4AB8D2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5177" y="391006"/>
            <a:ext cx="7830540" cy="615059"/>
          </a:xfrm>
        </p:spPr>
        <p:txBody>
          <a:bodyPr>
            <a:noAutofit/>
          </a:bodyPr>
          <a:lstStyle/>
          <a:p>
            <a:r>
              <a:rPr lang="en-GB" dirty="0">
                <a:effectLst/>
                <a:ea typeface="Arial" panose="020B0604020202020204" pitchFamily="34" charset="0"/>
              </a:rPr>
              <a:t>Supported Housing (Regulatory Oversight) Act 2023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B8CC2C-9CE0-7AC6-0214-1DBF20114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7591-1A0A-4FF5-9247-8C166AD5C249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015675-ABA9-1596-E5CD-D9489552BF7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8232" y="1022681"/>
            <a:ext cx="11617484" cy="397914"/>
          </a:xfrm>
        </p:spPr>
        <p:txBody>
          <a:bodyPr/>
          <a:lstStyle/>
          <a:p>
            <a:r>
              <a:rPr lang="en-GB" dirty="0"/>
              <a:t>History and powers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2C83CCE-7C06-A5E2-D54C-8379DAE9E37F}"/>
              </a:ext>
            </a:extLst>
          </p:cNvPr>
          <p:cNvSpPr/>
          <p:nvPr/>
        </p:nvSpPr>
        <p:spPr>
          <a:xfrm>
            <a:off x="306625" y="1875600"/>
            <a:ext cx="11499091" cy="4397188"/>
          </a:xfrm>
          <a:prstGeom prst="roundRect">
            <a:avLst>
              <a:gd name="adj" fmla="val 9228"/>
            </a:avLst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5692F51-EEF5-2D9E-6D03-2ABAABC547B1}"/>
              </a:ext>
            </a:extLst>
          </p:cNvPr>
          <p:cNvSpPr txBox="1"/>
          <p:nvPr/>
        </p:nvSpPr>
        <p:spPr>
          <a:xfrm>
            <a:off x="829075" y="2405678"/>
            <a:ext cx="10467584" cy="36933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Supported Housing (Regulatory Oversight) Bill was introduced on 15 June 2022.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Private Members Bill with Government Support.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effectLst/>
                <a:ea typeface="Arial" panose="020B0604020202020204" pitchFamily="34" charset="0"/>
                <a:cs typeface="Arial"/>
              </a:rPr>
              <a:t>The Supported Housing (Regulatory Oversight) Act</a:t>
            </a:r>
            <a:r>
              <a:rPr lang="en-GB" dirty="0">
                <a:ea typeface="Arial" panose="020B0604020202020204" pitchFamily="34" charset="0"/>
                <a:cs typeface="Arial"/>
              </a:rPr>
              <a:t> </a:t>
            </a:r>
            <a:r>
              <a:rPr lang="en-GB" dirty="0">
                <a:effectLst/>
                <a:ea typeface="Arial" panose="020B0604020202020204" pitchFamily="34" charset="0"/>
                <a:cs typeface="Arial"/>
              </a:rPr>
              <a:t>secured Royal Assent on 29 June 2023</a:t>
            </a:r>
            <a:r>
              <a:rPr lang="en-GB" dirty="0">
                <a:ea typeface="Arial" panose="020B0604020202020204" pitchFamily="34" charset="0"/>
                <a:cs typeface="Arial"/>
              </a:rPr>
              <a:t> – we will be consulting on measures in due course</a:t>
            </a:r>
            <a:r>
              <a:rPr lang="en-GB" dirty="0">
                <a:effectLst/>
                <a:ea typeface="Arial" panose="020B0604020202020204" pitchFamily="34" charset="0"/>
                <a:cs typeface="Arial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effectLst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ea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n-GB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 gives the Secretary of State for Levelling Up, Housing and Communities powers to introduce a licensing regime for supported housing, and the power to set National Supported Housing Standards for England.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effectLst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It also places a duty on local housing authorities to produce supported housing strategies to understand current availability and future need for supported housing. </a:t>
            </a:r>
            <a:endParaRPr lang="en-GB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EE80DC7-8C00-59CE-3EBC-4888145DAC6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5969" y="6574822"/>
            <a:ext cx="3040062" cy="2275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5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OFFICIAL - SENSITIVE</a:t>
            </a:r>
          </a:p>
        </p:txBody>
      </p:sp>
    </p:spTree>
    <p:extLst>
      <p:ext uri="{BB962C8B-B14F-4D97-AF65-F5344CB8AC3E}">
        <p14:creationId xmlns:p14="http://schemas.microsoft.com/office/powerpoint/2010/main" val="1563954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62822-445D-9462-637D-6E1A1F542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Supported Exempt Accommodation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E82297-66AB-9959-360B-84CEEEBD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7591-1A0A-4FF5-9247-8C166AD5C249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3DBD80-097C-357E-EBE8-A7DE93632F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Types of housing covered by the Act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232FFA-BB0E-08E5-551A-6F6B9C1DF6C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OFFICIAL - SENSITIVE</a:t>
            </a:r>
          </a:p>
          <a:p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8057086-DECB-2B91-3342-9C53C15748FE}"/>
              </a:ext>
            </a:extLst>
          </p:cNvPr>
          <p:cNvSpPr/>
          <p:nvPr/>
        </p:nvSpPr>
        <p:spPr>
          <a:xfrm>
            <a:off x="306625" y="1875600"/>
            <a:ext cx="11499091" cy="4397188"/>
          </a:xfrm>
          <a:prstGeom prst="roundRect">
            <a:avLst>
              <a:gd name="adj" fmla="val 9228"/>
            </a:avLst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A43464-AA86-4456-FA8E-C1C20C38A87F}"/>
              </a:ext>
            </a:extLst>
          </p:cNvPr>
          <p:cNvSpPr txBox="1"/>
          <p:nvPr/>
        </p:nvSpPr>
        <p:spPr>
          <a:xfrm>
            <a:off x="525643" y="2042343"/>
            <a:ext cx="11115162" cy="4547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6">
                  <a:lumMod val="50000"/>
                </a:schemeClr>
              </a:buClr>
            </a:pPr>
            <a:endParaRPr lang="en-GB" dirty="0"/>
          </a:p>
          <a:p>
            <a:pPr>
              <a:buClr>
                <a:schemeClr val="accent6">
                  <a:lumMod val="50000"/>
                </a:schemeClr>
              </a:buClr>
            </a:pPr>
            <a:r>
              <a:rPr lang="en-GB" dirty="0"/>
              <a:t>The Act covers all accommodation meeting the definition of </a:t>
            </a:r>
            <a:r>
              <a:rPr lang="en-GB" b="1" dirty="0"/>
              <a:t>Specified Accommodation </a:t>
            </a:r>
            <a:r>
              <a:rPr lang="en-GB" dirty="0"/>
              <a:t>- in the Act this is referred to as </a:t>
            </a:r>
            <a:r>
              <a:rPr lang="en-GB" b="1" dirty="0"/>
              <a:t>‘Supported Exempt Accommodation’</a:t>
            </a:r>
            <a:r>
              <a:rPr lang="en-GB" dirty="0"/>
              <a:t>. This includes (but is not limited to):</a:t>
            </a:r>
          </a:p>
          <a:p>
            <a:pPr>
              <a:buClr>
                <a:schemeClr val="accent6">
                  <a:lumMod val="50000"/>
                </a:schemeClr>
              </a:buClr>
            </a:pPr>
            <a:endParaRPr lang="en-GB" dirty="0"/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Extra Care housing for older people (also known as housing with care or assisted living)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Supported living housing for people with a learning disability and/or autistic people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Supported housing for people with mental ill health or a physical disability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Supported housing for young people leaving care or who are at risk of homelessness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Supported housing (including hostels) for people experiencing or at risk of homelessness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Supported housing for people with multiple complex needs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Domestic abuse refuges and safe accommodation with support.</a:t>
            </a:r>
          </a:p>
          <a:p>
            <a:pPr marL="285750" indent="-285750"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1082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7E3E3-E4F0-A4B1-3AA2-A4C304562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0621" y="391006"/>
            <a:ext cx="7595096" cy="615059"/>
          </a:xfrm>
        </p:spPr>
        <p:txBody>
          <a:bodyPr>
            <a:noAutofit/>
          </a:bodyPr>
          <a:lstStyle/>
          <a:p>
            <a:r>
              <a:rPr lang="en-GB" dirty="0"/>
              <a:t>National Supported Housing Standards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ECE718-6BF4-1CCD-7AD4-1D1D22BF3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7591-1A0A-4FF5-9247-8C166AD5C249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DFA9FB-54A8-AF89-CE52-90F977A0B9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Current status vs new powers via the Act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655EDA-168B-B7A6-3C92-EED680F2EE8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OFFICIAL - SENSITIVE</a:t>
            </a:r>
          </a:p>
          <a:p>
            <a:endParaRPr lang="en-GB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CE06EE5-DCA5-5CED-F17B-50F777A6B2C2}"/>
              </a:ext>
            </a:extLst>
          </p:cNvPr>
          <p:cNvSpPr/>
          <p:nvPr/>
        </p:nvSpPr>
        <p:spPr>
          <a:xfrm>
            <a:off x="386287" y="1875600"/>
            <a:ext cx="5329536" cy="4628338"/>
          </a:xfrm>
          <a:prstGeom prst="roundRect">
            <a:avLst>
              <a:gd name="adj" fmla="val 9228"/>
            </a:avLst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B4ABF19-0DFB-4427-2AA3-9DE5E66CCE8E}"/>
              </a:ext>
            </a:extLst>
          </p:cNvPr>
          <p:cNvSpPr/>
          <p:nvPr/>
        </p:nvSpPr>
        <p:spPr>
          <a:xfrm>
            <a:off x="6181781" y="1875599"/>
            <a:ext cx="5623933" cy="4628339"/>
          </a:xfrm>
          <a:prstGeom prst="roundRect">
            <a:avLst>
              <a:gd name="adj" fmla="val 9228"/>
            </a:avLst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23CD572-3F0F-67DD-A1F2-B4BFA85D5937}"/>
              </a:ext>
            </a:extLst>
          </p:cNvPr>
          <p:cNvSpPr/>
          <p:nvPr/>
        </p:nvSpPr>
        <p:spPr>
          <a:xfrm>
            <a:off x="386287" y="1796850"/>
            <a:ext cx="5329536" cy="699482"/>
          </a:xfrm>
          <a:prstGeom prst="roundRect">
            <a:avLst>
              <a:gd name="adj" fmla="val 176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Currently… 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05D9ED1-DD24-D341-C41C-DCDC01C12C3A}"/>
              </a:ext>
            </a:extLst>
          </p:cNvPr>
          <p:cNvSpPr/>
          <p:nvPr/>
        </p:nvSpPr>
        <p:spPr>
          <a:xfrm>
            <a:off x="6181779" y="1796850"/>
            <a:ext cx="5623934" cy="699482"/>
          </a:xfrm>
          <a:prstGeom prst="roundRect">
            <a:avLst>
              <a:gd name="adj" fmla="val 176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/>
              <a:t>Supported Housing (Regulatory Oversight) Act 2023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A42CA2-ADD6-41BF-8449-3E16196464AB}"/>
              </a:ext>
            </a:extLst>
          </p:cNvPr>
          <p:cNvSpPr txBox="1"/>
          <p:nvPr/>
        </p:nvSpPr>
        <p:spPr>
          <a:xfrm>
            <a:off x="547545" y="2672018"/>
            <a:ext cx="4692910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dirty="0"/>
              <a:t>No single set of enforceable standards exist for the support provided in supported housing.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dirty="0"/>
              <a:t>Consequently, some residents are receiving poor-quality support, or in some instances receiving no support at all, and there is no incentive for poor-quality providers to improve.</a:t>
            </a:r>
            <a:endParaRPr lang="en-GB" sz="17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DB7CBAE-5964-70E9-483B-00E35198CC1D}"/>
              </a:ext>
            </a:extLst>
          </p:cNvPr>
          <p:cNvSpPr txBox="1"/>
          <p:nvPr/>
        </p:nvSpPr>
        <p:spPr>
          <a:xfrm>
            <a:off x="6258438" y="2672018"/>
            <a:ext cx="501550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dirty="0"/>
              <a:t>The Act, introduces </a:t>
            </a:r>
            <a:r>
              <a:rPr lang="en-GB" sz="1700" b="1" dirty="0"/>
              <a:t>National Supported Housing Standards </a:t>
            </a:r>
            <a:r>
              <a:rPr lang="en-GB" sz="1700" dirty="0"/>
              <a:t>(standards).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dirty="0"/>
              <a:t>It is proposed that these standards </a:t>
            </a:r>
            <a:r>
              <a:rPr lang="en-GB" sz="1700" b="1" dirty="0"/>
              <a:t>will cover support services </a:t>
            </a:r>
            <a:r>
              <a:rPr lang="en-GB" sz="1700" dirty="0"/>
              <a:t>– not accommodation and will apply to supported exempt accommodation in England, as defined in the Act.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dirty="0"/>
              <a:t>The standards will make sure that residents, providers and local authorities understand </a:t>
            </a:r>
            <a:r>
              <a:rPr lang="en-GB" sz="1700" b="1" dirty="0"/>
              <a:t>what is expected from good quality supported housing.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b="1" dirty="0"/>
              <a:t>Local authorities will have powers to enforce</a:t>
            </a:r>
            <a:r>
              <a:rPr lang="en-GB" sz="1700" dirty="0"/>
              <a:t> the standards and licensees will be held accountable for the quality of the support delivered to residents. </a:t>
            </a:r>
          </a:p>
        </p:txBody>
      </p:sp>
    </p:spTree>
    <p:extLst>
      <p:ext uri="{BB962C8B-B14F-4D97-AF65-F5344CB8AC3E}">
        <p14:creationId xmlns:p14="http://schemas.microsoft.com/office/powerpoint/2010/main" val="586101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BD07E-3032-9273-186D-C8DFF6035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0359" y="391006"/>
            <a:ext cx="7425357" cy="615059"/>
          </a:xfrm>
        </p:spPr>
        <p:txBody>
          <a:bodyPr>
            <a:noAutofit/>
          </a:bodyPr>
          <a:lstStyle/>
          <a:p>
            <a:r>
              <a:rPr lang="en-GB" b="1" dirty="0">
                <a:latin typeface="+mj-lt"/>
              </a:rPr>
              <a:t>National Supported Housing Standards continued</a:t>
            </a:r>
            <a:r>
              <a:rPr lang="en-GB" dirty="0">
                <a:latin typeface="+mj-lt"/>
              </a:rPr>
              <a:t>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9B590FF-2D53-477A-E05C-8B9B3BAE1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7591-1A0A-4FF5-9247-8C166AD5C249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F7661C-2552-209F-8FB5-D91FB2B97F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Key principals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6CE1099-C8AE-2256-5F05-29B6C459BD8B}"/>
              </a:ext>
            </a:extLst>
          </p:cNvPr>
          <p:cNvSpPr/>
          <p:nvPr/>
        </p:nvSpPr>
        <p:spPr>
          <a:xfrm>
            <a:off x="561474" y="1918176"/>
            <a:ext cx="3709376" cy="4416029"/>
          </a:xfrm>
          <a:prstGeom prst="roundRect">
            <a:avLst/>
          </a:prstGeom>
          <a:noFill/>
          <a:ln w="28575">
            <a:solidFill>
              <a:srgbClr val="0121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05FB99F-B8D4-44BF-5473-0896B6EF4163}"/>
              </a:ext>
            </a:extLst>
          </p:cNvPr>
          <p:cNvSpPr/>
          <p:nvPr/>
        </p:nvSpPr>
        <p:spPr>
          <a:xfrm>
            <a:off x="4955280" y="3621651"/>
            <a:ext cx="6356997" cy="876676"/>
          </a:xfrm>
          <a:prstGeom prst="roundRect">
            <a:avLst/>
          </a:prstGeom>
          <a:noFill/>
          <a:ln w="28575">
            <a:solidFill>
              <a:srgbClr val="0121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689606-2F80-E592-3AB4-A9F8E4D59E72}"/>
              </a:ext>
            </a:extLst>
          </p:cNvPr>
          <p:cNvSpPr txBox="1"/>
          <p:nvPr/>
        </p:nvSpPr>
        <p:spPr>
          <a:xfrm>
            <a:off x="879722" y="3693275"/>
            <a:ext cx="2849059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600" b="1" dirty="0">
                <a:latin typeface="+mn-lt"/>
              </a:rPr>
              <a:t>Principles for the National Supported Housing Standards</a:t>
            </a:r>
            <a:r>
              <a:rPr lang="en-GB" sz="1600" b="1" dirty="0">
                <a:solidFill>
                  <a:srgbClr val="012169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endParaRPr lang="en-GB" sz="1400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F900B62-255D-8B67-82C5-1A9A701FE368}"/>
              </a:ext>
            </a:extLst>
          </p:cNvPr>
          <p:cNvSpPr/>
          <p:nvPr/>
        </p:nvSpPr>
        <p:spPr>
          <a:xfrm>
            <a:off x="4955280" y="2792532"/>
            <a:ext cx="6356997" cy="653904"/>
          </a:xfrm>
          <a:prstGeom prst="roundRect">
            <a:avLst/>
          </a:prstGeom>
          <a:noFill/>
          <a:ln w="28575">
            <a:solidFill>
              <a:srgbClr val="0121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B8605C3D-1C20-E6DD-76C7-888479078750}"/>
              </a:ext>
            </a:extLst>
          </p:cNvPr>
          <p:cNvSpPr/>
          <p:nvPr/>
        </p:nvSpPr>
        <p:spPr>
          <a:xfrm>
            <a:off x="4955281" y="1918176"/>
            <a:ext cx="6356993" cy="699141"/>
          </a:xfrm>
          <a:prstGeom prst="roundRect">
            <a:avLst/>
          </a:prstGeom>
          <a:noFill/>
          <a:ln w="28575">
            <a:solidFill>
              <a:srgbClr val="0121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D572F95-F246-6337-A155-8CA150F72CBE}"/>
              </a:ext>
            </a:extLst>
          </p:cNvPr>
          <p:cNvSpPr txBox="1"/>
          <p:nvPr/>
        </p:nvSpPr>
        <p:spPr>
          <a:xfrm>
            <a:off x="4965119" y="1972236"/>
            <a:ext cx="62178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i="0" kern="1200" baseline="0" dirty="0"/>
              <a:t>Dignity and respect: </a:t>
            </a:r>
            <a:r>
              <a:rPr lang="en-GB" sz="1400" b="0" i="0" kern="1200" baseline="0" dirty="0"/>
              <a:t>Human rights are respected; people are treated fairly and respectfully without discrimination.</a:t>
            </a:r>
            <a:endParaRPr lang="en-US" sz="1400" kern="1200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7E5CE4E7-5F43-165E-E77B-919FAF2DB5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5969" y="6574822"/>
            <a:ext cx="3040062" cy="2275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5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OFFICIAL - SENSITIVE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DD7A19A-1644-77E2-431D-9CCC6C8C1BED}"/>
              </a:ext>
            </a:extLst>
          </p:cNvPr>
          <p:cNvSpPr/>
          <p:nvPr/>
        </p:nvSpPr>
        <p:spPr>
          <a:xfrm flipV="1">
            <a:off x="4955280" y="4601780"/>
            <a:ext cx="6356996" cy="776318"/>
          </a:xfrm>
          <a:prstGeom prst="roundRect">
            <a:avLst/>
          </a:prstGeom>
          <a:noFill/>
          <a:ln w="28575">
            <a:solidFill>
              <a:srgbClr val="0121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77E1D61-4CC4-3A9D-D9D4-2CEE7F53C67D}"/>
              </a:ext>
            </a:extLst>
          </p:cNvPr>
          <p:cNvSpPr/>
          <p:nvPr/>
        </p:nvSpPr>
        <p:spPr>
          <a:xfrm>
            <a:off x="4955278" y="5464498"/>
            <a:ext cx="6356996" cy="869707"/>
          </a:xfrm>
          <a:prstGeom prst="roundRect">
            <a:avLst/>
          </a:prstGeom>
          <a:noFill/>
          <a:ln w="28575">
            <a:solidFill>
              <a:srgbClr val="0121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6250DFE6-1830-89D8-DEF9-EB858935D330}"/>
              </a:ext>
            </a:extLst>
          </p:cNvPr>
          <p:cNvSpPr/>
          <p:nvPr/>
        </p:nvSpPr>
        <p:spPr>
          <a:xfrm>
            <a:off x="4342031" y="3772584"/>
            <a:ext cx="551907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5CB60F7-D7E1-8EF5-70F0-C41322798992}"/>
              </a:ext>
            </a:extLst>
          </p:cNvPr>
          <p:cNvSpPr txBox="1"/>
          <p:nvPr/>
        </p:nvSpPr>
        <p:spPr>
          <a:xfrm>
            <a:off x="4965118" y="2847871"/>
            <a:ext cx="621785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kern="1200" dirty="0"/>
              <a:t>Person centered: </a:t>
            </a:r>
            <a:r>
              <a:rPr lang="en-GB" sz="1400" kern="1200" dirty="0"/>
              <a:t>People can influence the support they receive, and their voices are respected and heard.</a:t>
            </a:r>
            <a:endParaRPr lang="en-US" sz="1400" kern="1200" dirty="0"/>
          </a:p>
          <a:p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D40969D-E76C-D74C-AEC4-8D2D1B688B83}"/>
              </a:ext>
            </a:extLst>
          </p:cNvPr>
          <p:cNvSpPr txBox="1"/>
          <p:nvPr/>
        </p:nvSpPr>
        <p:spPr>
          <a:xfrm>
            <a:off x="4955277" y="3751542"/>
            <a:ext cx="6227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kern="1200" dirty="0"/>
              <a:t>Safe and responsive:</a:t>
            </a:r>
            <a:r>
              <a:rPr lang="en-US" sz="1400" kern="1200" dirty="0"/>
              <a:t> T</a:t>
            </a:r>
            <a:r>
              <a:rPr lang="en-GB" sz="1400" kern="1200" dirty="0"/>
              <a:t>he accommodation is in reasonable condition and provides a safe environment with responsive supportive staff.</a:t>
            </a:r>
            <a:endParaRPr lang="en-US" sz="1400" kern="1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689C4E4-1137-8C79-C74D-5BD551FCDC9E}"/>
              </a:ext>
            </a:extLst>
          </p:cNvPr>
          <p:cNvSpPr txBox="1"/>
          <p:nvPr/>
        </p:nvSpPr>
        <p:spPr>
          <a:xfrm>
            <a:off x="4965118" y="4693812"/>
            <a:ext cx="621785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i="0" kern="1200" baseline="0" dirty="0"/>
              <a:t>Effective: </a:t>
            </a:r>
            <a:r>
              <a:rPr lang="en-GB" sz="1400" b="0" i="0" kern="1200" baseline="0" dirty="0"/>
              <a:t>Takes a tailored approach to residents' support needs and demonstrates that the service delivers positive outcomes for residents.</a:t>
            </a:r>
            <a:endParaRPr lang="en-US" sz="1400" kern="1200" dirty="0"/>
          </a:p>
          <a:p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033AA67-3359-554D-4460-2EAF69A66EA8}"/>
              </a:ext>
            </a:extLst>
          </p:cNvPr>
          <p:cNvSpPr txBox="1"/>
          <p:nvPr/>
        </p:nvSpPr>
        <p:spPr>
          <a:xfrm>
            <a:off x="4965118" y="5586063"/>
            <a:ext cx="621785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i="0" kern="1200" baseline="0" dirty="0"/>
              <a:t>Well led: </a:t>
            </a:r>
            <a:r>
              <a:rPr lang="en-GB" sz="1400" b="0" i="0" kern="1200" baseline="0" dirty="0"/>
              <a:t>Appropriate governance structures and organisational procedures are in place and there is a designated responsible person.</a:t>
            </a:r>
            <a:endParaRPr lang="en-US" sz="1400" kern="1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1015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BD07E-3032-9273-186D-C8DFF6035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Licensing schemes (England only)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9B590FF-2D53-477A-E05C-8B9B3BAE1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7591-1A0A-4FF5-9247-8C166AD5C249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F7661C-2552-209F-8FB5-D91FB2B97F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Key points for Local Authorities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6CE1099-C8AE-2256-5F05-29B6C459BD8B}"/>
              </a:ext>
            </a:extLst>
          </p:cNvPr>
          <p:cNvSpPr/>
          <p:nvPr/>
        </p:nvSpPr>
        <p:spPr>
          <a:xfrm>
            <a:off x="561474" y="1918176"/>
            <a:ext cx="3709376" cy="4457765"/>
          </a:xfrm>
          <a:prstGeom prst="roundRect">
            <a:avLst/>
          </a:prstGeom>
          <a:noFill/>
          <a:ln w="28575">
            <a:solidFill>
              <a:srgbClr val="0121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05FB99F-B8D4-44BF-5473-0896B6EF4163}"/>
              </a:ext>
            </a:extLst>
          </p:cNvPr>
          <p:cNvSpPr/>
          <p:nvPr/>
        </p:nvSpPr>
        <p:spPr>
          <a:xfrm>
            <a:off x="4955280" y="3494557"/>
            <a:ext cx="6356997" cy="639893"/>
          </a:xfrm>
          <a:prstGeom prst="roundRect">
            <a:avLst/>
          </a:prstGeom>
          <a:noFill/>
          <a:ln w="28575">
            <a:solidFill>
              <a:srgbClr val="0121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689606-2F80-E592-3AB4-A9F8E4D59E72}"/>
              </a:ext>
            </a:extLst>
          </p:cNvPr>
          <p:cNvSpPr txBox="1"/>
          <p:nvPr/>
        </p:nvSpPr>
        <p:spPr>
          <a:xfrm>
            <a:off x="1009023" y="2299689"/>
            <a:ext cx="3004482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b="1" dirty="0">
                <a:solidFill>
                  <a:srgbClr val="012169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endParaRPr lang="en-GB" sz="1600" dirty="0">
              <a:effectLst/>
              <a:ea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2000" dirty="0">
                <a:effectLst/>
                <a:ea typeface="Calibri" panose="020F0502020204030204" pitchFamily="34" charset="0"/>
              </a:rPr>
              <a:t>A key part of the reforms is the introduction of local authority </a:t>
            </a:r>
            <a:r>
              <a:rPr lang="en-GB" sz="2000" b="1" dirty="0">
                <a:effectLst/>
                <a:ea typeface="Calibri" panose="020F0502020204030204" pitchFamily="34" charset="0"/>
              </a:rPr>
              <a:t>licensing schemes </a:t>
            </a:r>
            <a:r>
              <a:rPr lang="en-GB" sz="2000" dirty="0">
                <a:effectLst/>
                <a:ea typeface="Calibri" panose="020F0502020204030204" pitchFamily="34" charset="0"/>
              </a:rPr>
              <a:t>for all providers of supported housing.</a:t>
            </a:r>
          </a:p>
          <a:p>
            <a:pPr>
              <a:spcAft>
                <a:spcPts val="600"/>
              </a:spcAft>
            </a:pPr>
            <a:r>
              <a:rPr lang="en-GB" sz="1600" b="1" dirty="0">
                <a:solidFill>
                  <a:srgbClr val="012169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endParaRPr lang="en-GB" sz="1400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F900B62-255D-8B67-82C5-1A9A701FE368}"/>
              </a:ext>
            </a:extLst>
          </p:cNvPr>
          <p:cNvSpPr/>
          <p:nvPr/>
        </p:nvSpPr>
        <p:spPr>
          <a:xfrm>
            <a:off x="4955280" y="2693018"/>
            <a:ext cx="6356997" cy="600164"/>
          </a:xfrm>
          <a:prstGeom prst="roundRect">
            <a:avLst/>
          </a:prstGeom>
          <a:noFill/>
          <a:ln w="28575">
            <a:solidFill>
              <a:srgbClr val="0121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B8605C3D-1C20-E6DD-76C7-888479078750}"/>
              </a:ext>
            </a:extLst>
          </p:cNvPr>
          <p:cNvSpPr/>
          <p:nvPr/>
        </p:nvSpPr>
        <p:spPr>
          <a:xfrm>
            <a:off x="4955281" y="1918176"/>
            <a:ext cx="6356993" cy="573467"/>
          </a:xfrm>
          <a:prstGeom prst="roundRect">
            <a:avLst/>
          </a:prstGeom>
          <a:noFill/>
          <a:ln w="28575">
            <a:solidFill>
              <a:srgbClr val="0121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D572F95-F246-6337-A155-8CA150F72CBE}"/>
              </a:ext>
            </a:extLst>
          </p:cNvPr>
          <p:cNvSpPr txBox="1"/>
          <p:nvPr/>
        </p:nvSpPr>
        <p:spPr>
          <a:xfrm>
            <a:off x="5004561" y="1946672"/>
            <a:ext cx="630771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National framework locally delivered – all local housing authorities will run their own individual licensing schemes.</a:t>
            </a:r>
          </a:p>
          <a:p>
            <a:pPr>
              <a:spcAft>
                <a:spcPts val="600"/>
              </a:spcAft>
            </a:pPr>
            <a:endParaRPr lang="en-GB" sz="14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8C4898D-2F3C-FEE8-0CE2-CB5346D2D3DD}"/>
              </a:ext>
            </a:extLst>
          </p:cNvPr>
          <p:cNvSpPr txBox="1"/>
          <p:nvPr/>
        </p:nvSpPr>
        <p:spPr>
          <a:xfrm>
            <a:off x="4955279" y="2761407"/>
            <a:ext cx="6418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Licensing may require multi-disciplinary teams– e.g. colleagues from adult social care, housing, social services, Housing Benefit teams.</a:t>
            </a:r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7E5CE4E7-5F43-165E-E77B-919FAF2DB5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5969" y="6574822"/>
            <a:ext cx="3040062" cy="2275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5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OFFICIAL - SENSITIVE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C6FFC8-78CC-1418-70B2-26F4347C3299}"/>
              </a:ext>
            </a:extLst>
          </p:cNvPr>
          <p:cNvSpPr txBox="1"/>
          <p:nvPr/>
        </p:nvSpPr>
        <p:spPr>
          <a:xfrm>
            <a:off x="4955278" y="3603815"/>
            <a:ext cx="6418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Each ‘scheme’ within a local authority district will need to hold a licence – these can be applied for at the same time, in one application.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DD7A19A-1644-77E2-431D-9CCC6C8C1BED}"/>
              </a:ext>
            </a:extLst>
          </p:cNvPr>
          <p:cNvSpPr/>
          <p:nvPr/>
        </p:nvSpPr>
        <p:spPr>
          <a:xfrm flipV="1">
            <a:off x="4955280" y="4335825"/>
            <a:ext cx="6356996" cy="596190"/>
          </a:xfrm>
          <a:prstGeom prst="roundRect">
            <a:avLst/>
          </a:prstGeom>
          <a:noFill/>
          <a:ln w="28575">
            <a:solidFill>
              <a:srgbClr val="0121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77E1D61-4CC4-3A9D-D9D4-2CEE7F53C67D}"/>
              </a:ext>
            </a:extLst>
          </p:cNvPr>
          <p:cNvSpPr/>
          <p:nvPr/>
        </p:nvSpPr>
        <p:spPr>
          <a:xfrm>
            <a:off x="4955278" y="5200996"/>
            <a:ext cx="6356996" cy="1174945"/>
          </a:xfrm>
          <a:prstGeom prst="roundRect">
            <a:avLst/>
          </a:prstGeom>
          <a:noFill/>
          <a:ln w="28575">
            <a:solidFill>
              <a:srgbClr val="0121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9A46C5-8FF4-5CB9-2881-2A3FEA998F44}"/>
              </a:ext>
            </a:extLst>
          </p:cNvPr>
          <p:cNvSpPr txBox="1"/>
          <p:nvPr/>
        </p:nvSpPr>
        <p:spPr>
          <a:xfrm>
            <a:off x="4955278" y="4445083"/>
            <a:ext cx="35261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scheme = a postal address.</a:t>
            </a:r>
          </a:p>
          <a:p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27CF77-036F-9162-5C8B-FE701F94D304}"/>
              </a:ext>
            </a:extLst>
          </p:cNvPr>
          <p:cNvSpPr txBox="1"/>
          <p:nvPr/>
        </p:nvSpPr>
        <p:spPr>
          <a:xfrm>
            <a:off x="5004561" y="5304893"/>
            <a:ext cx="606679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licensing regime is intended to ensure that Housing Benefit under the specified accommodation rules can only be claimed for licensed supported housing - protecting residents and guaranteeing value for money for the taxpayer. </a:t>
            </a:r>
          </a:p>
          <a:p>
            <a:endParaRPr lang="en-GB" dirty="0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6250DFE6-1830-89D8-DEF9-EB858935D330}"/>
              </a:ext>
            </a:extLst>
          </p:cNvPr>
          <p:cNvSpPr/>
          <p:nvPr/>
        </p:nvSpPr>
        <p:spPr>
          <a:xfrm>
            <a:off x="4342031" y="3772584"/>
            <a:ext cx="551907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973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BD07E-3032-9273-186D-C8DFF6035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Licensing schemes continued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9B590FF-2D53-477A-E05C-8B9B3BAE1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7591-1A0A-4FF5-9247-8C166AD5C249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F7661C-2552-209F-8FB5-D91FB2B97F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Key points for Local Authorities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6CE1099-C8AE-2256-5F05-29B6C459BD8B}"/>
              </a:ext>
            </a:extLst>
          </p:cNvPr>
          <p:cNvSpPr/>
          <p:nvPr/>
        </p:nvSpPr>
        <p:spPr>
          <a:xfrm>
            <a:off x="561474" y="1918177"/>
            <a:ext cx="3709376" cy="3111756"/>
          </a:xfrm>
          <a:prstGeom prst="roundRect">
            <a:avLst/>
          </a:prstGeom>
          <a:noFill/>
          <a:ln w="28575">
            <a:solidFill>
              <a:srgbClr val="0121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05FB99F-B8D4-44BF-5473-0896B6EF4163}"/>
              </a:ext>
            </a:extLst>
          </p:cNvPr>
          <p:cNvSpPr/>
          <p:nvPr/>
        </p:nvSpPr>
        <p:spPr>
          <a:xfrm>
            <a:off x="4955280" y="3494557"/>
            <a:ext cx="6356997" cy="639893"/>
          </a:xfrm>
          <a:prstGeom prst="roundRect">
            <a:avLst/>
          </a:prstGeom>
          <a:noFill/>
          <a:ln w="28575">
            <a:solidFill>
              <a:srgbClr val="0121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689606-2F80-E592-3AB4-A9F8E4D59E72}"/>
              </a:ext>
            </a:extLst>
          </p:cNvPr>
          <p:cNvSpPr txBox="1"/>
          <p:nvPr/>
        </p:nvSpPr>
        <p:spPr>
          <a:xfrm>
            <a:off x="929001" y="2129950"/>
            <a:ext cx="3084504" cy="13388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600"/>
              </a:spcAft>
            </a:pPr>
            <a:endParaRPr lang="en-GB" sz="1600" dirty="0">
              <a:effectLst/>
              <a:ea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endParaRPr lang="en-GB" sz="2000" dirty="0">
              <a:effectLst/>
              <a:ea typeface="Calibri" panose="020F0502020204030204" pitchFamily="34" charset="0"/>
              <a:cs typeface="Arial"/>
            </a:endParaRPr>
          </a:p>
          <a:p>
            <a:pPr>
              <a:spcAft>
                <a:spcPts val="600"/>
              </a:spcAft>
            </a:pPr>
            <a:r>
              <a:rPr lang="en-GB" sz="1600" b="1" dirty="0">
                <a:solidFill>
                  <a:srgbClr val="012169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endParaRPr lang="en-GB" sz="1400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F900B62-255D-8B67-82C5-1A9A701FE368}"/>
              </a:ext>
            </a:extLst>
          </p:cNvPr>
          <p:cNvSpPr/>
          <p:nvPr/>
        </p:nvSpPr>
        <p:spPr>
          <a:xfrm>
            <a:off x="4955280" y="2693018"/>
            <a:ext cx="6356997" cy="600164"/>
          </a:xfrm>
          <a:prstGeom prst="roundRect">
            <a:avLst/>
          </a:prstGeom>
          <a:noFill/>
          <a:ln w="28575">
            <a:solidFill>
              <a:srgbClr val="0121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B8605C3D-1C20-E6DD-76C7-888479078750}"/>
              </a:ext>
            </a:extLst>
          </p:cNvPr>
          <p:cNvSpPr/>
          <p:nvPr/>
        </p:nvSpPr>
        <p:spPr>
          <a:xfrm>
            <a:off x="4955281" y="1918176"/>
            <a:ext cx="6356993" cy="573467"/>
          </a:xfrm>
          <a:prstGeom prst="roundRect">
            <a:avLst/>
          </a:prstGeom>
          <a:noFill/>
          <a:ln w="28575">
            <a:solidFill>
              <a:srgbClr val="0121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D572F95-F246-6337-A155-8CA150F72CBE}"/>
              </a:ext>
            </a:extLst>
          </p:cNvPr>
          <p:cNvSpPr txBox="1"/>
          <p:nvPr/>
        </p:nvSpPr>
        <p:spPr>
          <a:xfrm>
            <a:off x="4955278" y="1949845"/>
            <a:ext cx="62276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licensee will be the person ‘managing or in control of’ the accommodation.</a:t>
            </a:r>
          </a:p>
          <a:p>
            <a:pPr>
              <a:spcAft>
                <a:spcPts val="600"/>
              </a:spcAft>
            </a:pPr>
            <a:endParaRPr lang="en-GB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Aft>
                <a:spcPts val="600"/>
              </a:spcAft>
            </a:pPr>
            <a:endParaRPr lang="en-GB" sz="14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8C4898D-2F3C-FEE8-0CE2-CB5346D2D3DD}"/>
              </a:ext>
            </a:extLst>
          </p:cNvPr>
          <p:cNvSpPr txBox="1"/>
          <p:nvPr/>
        </p:nvSpPr>
        <p:spPr>
          <a:xfrm>
            <a:off x="4955278" y="2709999"/>
            <a:ext cx="6418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licensee will need to pass a fit and proper person test, as with HMO licensing.</a:t>
            </a:r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7E5CE4E7-5F43-165E-E77B-919FAF2DB5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5969" y="6574822"/>
            <a:ext cx="3040062" cy="2275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5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OFFICIAL - SENSITIVE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C6FFC8-78CC-1418-70B2-26F4347C3299}"/>
              </a:ext>
            </a:extLst>
          </p:cNvPr>
          <p:cNvSpPr txBox="1"/>
          <p:nvPr/>
        </p:nvSpPr>
        <p:spPr>
          <a:xfrm>
            <a:off x="4955278" y="3603815"/>
            <a:ext cx="6418341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supported housing licence will replace any existing property licence.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DD7A19A-1644-77E2-431D-9CCC6C8C1BED}"/>
              </a:ext>
            </a:extLst>
          </p:cNvPr>
          <p:cNvSpPr/>
          <p:nvPr/>
        </p:nvSpPr>
        <p:spPr>
          <a:xfrm flipV="1">
            <a:off x="4955280" y="4335825"/>
            <a:ext cx="6356996" cy="596190"/>
          </a:xfrm>
          <a:prstGeom prst="roundRect">
            <a:avLst/>
          </a:prstGeom>
          <a:noFill/>
          <a:ln w="28575">
            <a:solidFill>
              <a:srgbClr val="0121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77E1D61-4CC4-3A9D-D9D4-2CEE7F53C67D}"/>
              </a:ext>
            </a:extLst>
          </p:cNvPr>
          <p:cNvSpPr/>
          <p:nvPr/>
        </p:nvSpPr>
        <p:spPr>
          <a:xfrm>
            <a:off x="561474" y="5208725"/>
            <a:ext cx="10750800" cy="905985"/>
          </a:xfrm>
          <a:prstGeom prst="roundRect">
            <a:avLst/>
          </a:prstGeom>
          <a:noFill/>
          <a:ln w="28575">
            <a:solidFill>
              <a:srgbClr val="0121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9A46C5-8FF4-5CB9-2881-2A3FEA998F44}"/>
              </a:ext>
            </a:extLst>
          </p:cNvPr>
          <p:cNvSpPr txBox="1"/>
          <p:nvPr/>
        </p:nvSpPr>
        <p:spPr>
          <a:xfrm>
            <a:off x="4955278" y="4445083"/>
            <a:ext cx="6307721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We will consult on what other conditions should be attached to a licence.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27CF77-036F-9162-5C8B-FE701F94D304}"/>
              </a:ext>
            </a:extLst>
          </p:cNvPr>
          <p:cNvSpPr txBox="1"/>
          <p:nvPr/>
        </p:nvSpPr>
        <p:spPr>
          <a:xfrm>
            <a:off x="624201" y="5263397"/>
            <a:ext cx="1079460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primary purpose of licensing schemes are to ensure that the </a:t>
            </a:r>
            <a:r>
              <a:rPr lang="en-GB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National Supported Housing Standards 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are met.</a:t>
            </a: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endParaRPr lang="en-GB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6250DFE6-1830-89D8-DEF9-EB858935D330}"/>
              </a:ext>
            </a:extLst>
          </p:cNvPr>
          <p:cNvSpPr/>
          <p:nvPr/>
        </p:nvSpPr>
        <p:spPr>
          <a:xfrm>
            <a:off x="4342029" y="3146056"/>
            <a:ext cx="551907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6" name="Graphic 15" descr="List outline">
            <a:extLst>
              <a:ext uri="{FF2B5EF4-FFF2-40B4-BE49-F238E27FC236}">
                <a16:creationId xmlns:a16="http://schemas.microsoft.com/office/drawing/2014/main" id="{3AE1C212-296F-FD33-412E-D5C8B0A11A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90134" y="2548467"/>
            <a:ext cx="1704621" cy="169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698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4CCE5-79F7-C34F-5B45-09A4AB8D2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43" y="391006"/>
            <a:ext cx="7020173" cy="615059"/>
          </a:xfrm>
        </p:spPr>
        <p:txBody>
          <a:bodyPr>
            <a:normAutofit/>
          </a:bodyPr>
          <a:lstStyle/>
          <a:p>
            <a:r>
              <a:rPr lang="en-GB" sz="2800" b="1" dirty="0">
                <a:latin typeface="+mn-lt"/>
                <a:ea typeface="+mn-ea"/>
                <a:cs typeface="Arial"/>
              </a:rPr>
              <a:t>Local Supported Housing Strategies 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B8CC2C-9CE0-7AC6-0214-1DBF20114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D7591-1A0A-4FF5-9247-8C166AD5C249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015675-ABA9-1596-E5CD-D9489552BF7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8232" y="1022681"/>
            <a:ext cx="11617484" cy="397914"/>
          </a:xfrm>
        </p:spPr>
        <p:txBody>
          <a:bodyPr/>
          <a:lstStyle/>
          <a:p>
            <a:r>
              <a:rPr lang="en-GB" dirty="0"/>
              <a:t>Key points and duties under the Act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2C83CCE-7C06-A5E2-D54C-8379DAE9E37F}"/>
              </a:ext>
            </a:extLst>
          </p:cNvPr>
          <p:cNvSpPr/>
          <p:nvPr/>
        </p:nvSpPr>
        <p:spPr>
          <a:xfrm>
            <a:off x="306625" y="1875600"/>
            <a:ext cx="11499091" cy="4397188"/>
          </a:xfrm>
          <a:prstGeom prst="roundRect">
            <a:avLst>
              <a:gd name="adj" fmla="val 9228"/>
            </a:avLst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5692F51-EEF5-2D9E-6D03-2ABAABC547B1}"/>
              </a:ext>
            </a:extLst>
          </p:cNvPr>
          <p:cNvSpPr txBox="1"/>
          <p:nvPr/>
        </p:nvSpPr>
        <p:spPr>
          <a:xfrm>
            <a:off x="386284" y="1875600"/>
            <a:ext cx="11076890" cy="437042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cs typeface="Calibri"/>
              </a:rPr>
              <a:t>The Act places a duty on local authorities to carry out </a:t>
            </a:r>
            <a:r>
              <a:rPr lang="en-GB" sz="2000" b="1" dirty="0">
                <a:cs typeface="Calibri"/>
              </a:rPr>
              <a:t>'Supported Housing Strategies’</a:t>
            </a:r>
            <a:r>
              <a:rPr lang="en-GB" sz="2000" dirty="0">
                <a:cs typeface="Calibri"/>
              </a:rPr>
              <a:t> (strategies) for the provision of </a:t>
            </a:r>
            <a:r>
              <a:rPr lang="en-GB" sz="2000" b="1" dirty="0">
                <a:cs typeface="Calibri"/>
              </a:rPr>
              <a:t>supported exempt accommodation</a:t>
            </a:r>
            <a:r>
              <a:rPr lang="en-GB" sz="2000" dirty="0">
                <a:cs typeface="Calibri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cs typeface="Calibri"/>
              </a:rPr>
              <a:t>We’re proposing in the consultation that the first strategies should be produced within </a:t>
            </a:r>
            <a:r>
              <a:rPr lang="en-GB" sz="2000" b="1" dirty="0">
                <a:cs typeface="Calibri"/>
              </a:rPr>
              <a:t>6 months </a:t>
            </a:r>
            <a:r>
              <a:rPr lang="en-GB" sz="2000" dirty="0">
                <a:cs typeface="Calibri"/>
              </a:rPr>
              <a:t>of funding being allocated.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cs typeface="Calibri"/>
              </a:rPr>
              <a:t>They must include: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GB" sz="2000" dirty="0">
                <a:cs typeface="Calibri"/>
              </a:rPr>
              <a:t>An assessment of current availability of supported housing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GB" sz="2000" dirty="0">
                <a:cs typeface="Calibri"/>
              </a:rPr>
              <a:t>The likely need for supported housing for the </a:t>
            </a:r>
            <a:r>
              <a:rPr lang="en-GB" sz="2000" b="1" dirty="0">
                <a:cs typeface="Calibri"/>
              </a:rPr>
              <a:t>5 years </a:t>
            </a:r>
            <a:r>
              <a:rPr lang="en-GB" sz="2000" dirty="0">
                <a:cs typeface="Calibri"/>
              </a:rPr>
              <a:t>following publication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GB" sz="2000" dirty="0">
                <a:cs typeface="Calibri"/>
              </a:rPr>
              <a:t>Anything else specified in regulations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GB" sz="2000" dirty="0">
                <a:cs typeface="Calibri"/>
              </a:rPr>
              <a:t>They are to be updated at least </a:t>
            </a:r>
            <a:r>
              <a:rPr lang="en-GB" sz="2000" b="1" dirty="0">
                <a:cs typeface="Calibri"/>
              </a:rPr>
              <a:t>every 5 years</a:t>
            </a:r>
            <a:r>
              <a:rPr lang="en-GB" sz="2000" dirty="0">
                <a:cs typeface="Calibri"/>
              </a:rPr>
              <a:t>.</a:t>
            </a:r>
          </a:p>
          <a:p>
            <a:pPr lvl="2"/>
            <a:endParaRPr lang="en-GB" sz="2000" dirty="0"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cs typeface="Calibri"/>
              </a:rPr>
              <a:t>A new burdens assessment will be carried out for the strategies.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EE80DC7-8C00-59CE-3EBC-4888145DAC6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5969" y="6574822"/>
            <a:ext cx="3040062" cy="2275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5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OFFICIAL - SENSITIVE</a:t>
            </a:r>
          </a:p>
        </p:txBody>
      </p:sp>
    </p:spTree>
    <p:extLst>
      <p:ext uri="{BB962C8B-B14F-4D97-AF65-F5344CB8AC3E}">
        <p14:creationId xmlns:p14="http://schemas.microsoft.com/office/powerpoint/2010/main" val="294264309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1">
      <a:dk1>
        <a:srgbClr val="000000"/>
      </a:dk1>
      <a:lt1>
        <a:srgbClr val="FFFFFF"/>
      </a:lt1>
      <a:dk2>
        <a:srgbClr val="969696"/>
      </a:dk2>
      <a:lt2>
        <a:srgbClr val="F8F8F8"/>
      </a:lt2>
      <a:accent1>
        <a:srgbClr val="012169"/>
      </a:accent1>
      <a:accent2>
        <a:srgbClr val="969696"/>
      </a:accent2>
      <a:accent3>
        <a:srgbClr val="E7E6E6"/>
      </a:accent3>
      <a:accent4>
        <a:srgbClr val="ED7D31"/>
      </a:accent4>
      <a:accent5>
        <a:srgbClr val="5B9BD5"/>
      </a:accent5>
      <a:accent6>
        <a:srgbClr val="000000"/>
      </a:accent6>
      <a:hlink>
        <a:srgbClr val="5B9BD5"/>
      </a:hlink>
      <a:folHlink>
        <a:srgbClr val="0563C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e337ba2-8d14-4bda-a533-cecb4c17717c">
      <Terms xmlns="http://schemas.microsoft.com/office/infopath/2007/PartnerControls"/>
    </lcf76f155ced4ddcb4097134ff3c332f>
    <TaxCatchAll xmlns="83a87e31-bf32-46ab-8e70-9fa18461fa4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733A0B152BF84B9AEC140B739DB5B5" ma:contentTypeVersion="18" ma:contentTypeDescription="Create a new document." ma:contentTypeScope="" ma:versionID="13a3004b8b2379a483694fa3397e4586">
  <xsd:schema xmlns:xsd="http://www.w3.org/2001/XMLSchema" xmlns:xs="http://www.w3.org/2001/XMLSchema" xmlns:p="http://schemas.microsoft.com/office/2006/metadata/properties" xmlns:ns2="4e337ba2-8d14-4bda-a533-cecb4c17717c" xmlns:ns3="bb188a90-f560-4fb8-8120-e88c70c0621c" xmlns:ns4="83a87e31-bf32-46ab-8e70-9fa18461fa4d" targetNamespace="http://schemas.microsoft.com/office/2006/metadata/properties" ma:root="true" ma:fieldsID="8bbf9773b2d6ed556c4479d5ed1f0df3" ns2:_="" ns3:_="" ns4:_="">
    <xsd:import namespace="4e337ba2-8d14-4bda-a533-cecb4c17717c"/>
    <xsd:import namespace="bb188a90-f560-4fb8-8120-e88c70c0621c"/>
    <xsd:import namespace="83a87e31-bf32-46ab-8e70-9fa18461fa4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4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37ba2-8d14-4bda-a533-cecb4c1771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756ca3a0-e5c0-40d7-8522-e7aae8be60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188a90-f560-4fb8-8120-e88c70c0621c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a87e31-bf32-46ab-8e70-9fa18461fa4d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90488fc3-9f60-467e-89de-9d3c7f3b71f6}" ma:internalName="TaxCatchAll" ma:showField="CatchAllData" ma:web="bb188a90-f560-4fb8-8120-e88c70c062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D30B81-FBD6-4A7F-8112-703D03D14E6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683313-30BB-4F73-A6E2-1539437EA9CC}">
  <ds:schemaRefs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83a87e31-bf32-46ab-8e70-9fa18461fa4d"/>
    <ds:schemaRef ds:uri="bb188a90-f560-4fb8-8120-e88c70c0621c"/>
    <ds:schemaRef ds:uri="4e337ba2-8d14-4bda-a533-cecb4c17717c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9B2AEEB-31B4-454A-B5DD-B551AAF1FF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337ba2-8d14-4bda-a533-cecb4c17717c"/>
    <ds:schemaRef ds:uri="bb188a90-f560-4fb8-8120-e88c70c0621c"/>
    <ds:schemaRef ds:uri="83a87e31-bf32-46ab-8e70-9fa18461fa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bf346810-9c7d-43de-a872-24a2ef3995a8}" enabled="0" method="" siteId="{bf346810-9c7d-43de-a872-24a2ef3995a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1382</TotalTime>
  <Words>1159</Words>
  <Application>Microsoft Office PowerPoint</Application>
  <PresentationFormat>Widescreen</PresentationFormat>
  <Paragraphs>146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Custom Design</vt:lpstr>
      <vt:lpstr>The Supported Housing (Regulatory Oversight) Act 2023 </vt:lpstr>
      <vt:lpstr>Context</vt:lpstr>
      <vt:lpstr>Supported Housing (Regulatory Oversight) Act 2023</vt:lpstr>
      <vt:lpstr>Supported Exempt Accommodation</vt:lpstr>
      <vt:lpstr>National Supported Housing Standards</vt:lpstr>
      <vt:lpstr>National Supported Housing Standards continued </vt:lpstr>
      <vt:lpstr>Licensing schemes (England only) </vt:lpstr>
      <vt:lpstr>Licensing schemes continued </vt:lpstr>
      <vt:lpstr>Local Supported Housing Strategies </vt:lpstr>
      <vt:lpstr>What should strategies include?  </vt:lpstr>
      <vt:lpstr>Next steps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Betty Du</dc:creator>
  <cp:lastModifiedBy>Amy Price</cp:lastModifiedBy>
  <cp:revision>27</cp:revision>
  <dcterms:created xsi:type="dcterms:W3CDTF">2023-02-08T12:09:57Z</dcterms:created>
  <dcterms:modified xsi:type="dcterms:W3CDTF">2024-02-21T16:44:51Z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0x010100CE733A0B152BF84B9AEC140B739DB5B5</vt:lpwstr>
  </property>
  <property fmtid="{D5CDD505-2E9C-101B-9397-08002B2CF9AE}" pid="3" name="MediaServiceImageTags">
    <vt:lpwstr/>
  </property>
</Properties>
</file>